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464" r:id="rId7"/>
    <p:sldId id="555" r:id="rId8"/>
    <p:sldId id="557" r:id="rId9"/>
    <p:sldId id="556" r:id="rId10"/>
    <p:sldId id="558" r:id="rId11"/>
    <p:sldId id="559" r:id="rId12"/>
    <p:sldId id="560" r:id="rId13"/>
    <p:sldId id="561" r:id="rId14"/>
    <p:sldId id="786" r:id="rId15"/>
    <p:sldId id="788" r:id="rId16"/>
    <p:sldId id="789" r:id="rId17"/>
    <p:sldId id="413" r:id="rId18"/>
    <p:sldId id="790" r:id="rId19"/>
    <p:sldId id="667" r:id="rId20"/>
    <p:sldId id="562" r:id="rId21"/>
    <p:sldId id="909" r:id="rId22"/>
    <p:sldId id="563" r:id="rId23"/>
    <p:sldId id="564" r:id="rId24"/>
    <p:sldId id="911" r:id="rId25"/>
    <p:sldId id="604" r:id="rId26"/>
    <p:sldId id="567" r:id="rId27"/>
    <p:sldId id="568" r:id="rId28"/>
    <p:sldId id="569" r:id="rId29"/>
    <p:sldId id="570" r:id="rId30"/>
    <p:sldId id="571" r:id="rId31"/>
    <p:sldId id="572" r:id="rId32"/>
    <p:sldId id="573" r:id="rId33"/>
    <p:sldId id="912" r:id="rId34"/>
    <p:sldId id="574" r:id="rId35"/>
    <p:sldId id="575" r:id="rId36"/>
    <p:sldId id="576" r:id="rId37"/>
    <p:sldId id="577" r:id="rId38"/>
    <p:sldId id="914" r:id="rId39"/>
    <p:sldId id="580" r:id="rId40"/>
    <p:sldId id="578" r:id="rId41"/>
    <p:sldId id="579" r:id="rId42"/>
    <p:sldId id="581" r:id="rId43"/>
    <p:sldId id="582" r:id="rId44"/>
    <p:sldId id="915" r:id="rId45"/>
    <p:sldId id="584" r:id="rId46"/>
    <p:sldId id="585" r:id="rId47"/>
    <p:sldId id="586" r:id="rId48"/>
    <p:sldId id="672" r:id="rId49"/>
    <p:sldId id="587" r:id="rId50"/>
    <p:sldId id="589" r:id="rId51"/>
    <p:sldId id="588" r:id="rId52"/>
    <p:sldId id="590" r:id="rId53"/>
    <p:sldId id="591" r:id="rId54"/>
    <p:sldId id="592" r:id="rId55"/>
    <p:sldId id="593" r:id="rId56"/>
    <p:sldId id="594" r:id="rId57"/>
    <p:sldId id="669" r:id="rId58"/>
    <p:sldId id="595" r:id="rId59"/>
    <p:sldId id="596" r:id="rId60"/>
    <p:sldId id="673" r:id="rId61"/>
    <p:sldId id="597" r:id="rId62"/>
    <p:sldId id="598" r:id="rId63"/>
    <p:sldId id="599" r:id="rId64"/>
    <p:sldId id="600" r:id="rId65"/>
    <p:sldId id="601" r:id="rId66"/>
    <p:sldId id="602" r:id="rId67"/>
    <p:sldId id="603" r:id="rId68"/>
    <p:sldId id="605" r:id="rId69"/>
    <p:sldId id="606" r:id="rId70"/>
    <p:sldId id="607" r:id="rId71"/>
    <p:sldId id="608" r:id="rId72"/>
    <p:sldId id="609" r:id="rId73"/>
    <p:sldId id="610" r:id="rId74"/>
    <p:sldId id="611" r:id="rId75"/>
    <p:sldId id="668" r:id="rId76"/>
    <p:sldId id="678" r:id="rId77"/>
    <p:sldId id="614" r:id="rId78"/>
    <p:sldId id="612" r:id="rId79"/>
    <p:sldId id="613" r:id="rId80"/>
    <p:sldId id="615" r:id="rId81"/>
    <p:sldId id="616" r:id="rId82"/>
    <p:sldId id="617" r:id="rId83"/>
    <p:sldId id="618" r:id="rId84"/>
    <p:sldId id="619" r:id="rId85"/>
    <p:sldId id="620" r:id="rId86"/>
    <p:sldId id="621" r:id="rId87"/>
    <p:sldId id="622" r:id="rId88"/>
    <p:sldId id="623" r:id="rId89"/>
    <p:sldId id="624" r:id="rId90"/>
    <p:sldId id="625" r:id="rId91"/>
    <p:sldId id="675" r:id="rId92"/>
    <p:sldId id="626" r:id="rId93"/>
    <p:sldId id="627" r:id="rId94"/>
    <p:sldId id="628" r:id="rId95"/>
    <p:sldId id="629" r:id="rId96"/>
    <p:sldId id="630" r:id="rId97"/>
    <p:sldId id="674" r:id="rId98"/>
    <p:sldId id="631" r:id="rId99"/>
    <p:sldId id="632" r:id="rId100"/>
    <p:sldId id="633" r:id="rId101"/>
    <p:sldId id="634" r:id="rId102"/>
    <p:sldId id="635" r:id="rId103"/>
    <p:sldId id="636" r:id="rId104"/>
    <p:sldId id="637" r:id="rId105"/>
    <p:sldId id="638" r:id="rId106"/>
    <p:sldId id="676" r:id="rId107"/>
    <p:sldId id="639" r:id="rId108"/>
    <p:sldId id="640" r:id="rId109"/>
    <p:sldId id="642" r:id="rId110"/>
    <p:sldId id="644" r:id="rId111"/>
    <p:sldId id="643" r:id="rId112"/>
    <p:sldId id="645" r:id="rId113"/>
    <p:sldId id="647" r:id="rId114"/>
    <p:sldId id="646" r:id="rId115"/>
    <p:sldId id="648" r:id="rId116"/>
    <p:sldId id="649" r:id="rId117"/>
    <p:sldId id="650" r:id="rId118"/>
    <p:sldId id="651" r:id="rId119"/>
    <p:sldId id="652" r:id="rId120"/>
    <p:sldId id="677" r:id="rId121"/>
    <p:sldId id="653" r:id="rId122"/>
    <p:sldId id="654" r:id="rId123"/>
    <p:sldId id="655" r:id="rId124"/>
    <p:sldId id="656" r:id="rId125"/>
    <p:sldId id="664" r:id="rId126"/>
    <p:sldId id="657" r:id="rId127"/>
    <p:sldId id="663" r:id="rId128"/>
    <p:sldId id="922" r:id="rId129"/>
    <p:sldId id="927" r:id="rId130"/>
    <p:sldId id="928" r:id="rId131"/>
    <p:sldId id="926" r:id="rId132"/>
    <p:sldId id="930" r:id="rId133"/>
    <p:sldId id="658" r:id="rId134"/>
    <p:sldId id="921" r:id="rId135"/>
    <p:sldId id="662" r:id="rId136"/>
    <p:sldId id="670" r:id="rId137"/>
    <p:sldId id="659" r:id="rId138"/>
    <p:sldId id="665" r:id="rId139"/>
    <p:sldId id="919" r:id="rId140"/>
    <p:sldId id="920" r:id="rId141"/>
    <p:sldId id="916" r:id="rId142"/>
    <p:sldId id="918" r:id="rId143"/>
    <p:sldId id="315" r:id="rId144"/>
    <p:sldId id="787"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C3998"/>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8" Type="http://schemas.openxmlformats.org/officeDocument/2006/relationships/tableStyles" Target="tableStyles.xml"/><Relationship Id="rId147" Type="http://schemas.openxmlformats.org/officeDocument/2006/relationships/viewProps" Target="viewProps.xml"/><Relationship Id="rId146" Type="http://schemas.openxmlformats.org/officeDocument/2006/relationships/presProps" Target="presProps.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0D565C-2BD2-491B-9B8E-094C985410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6.xml"/><Relationship Id="rId1" Type="http://schemas.openxmlformats.org/officeDocument/2006/relationships/image" Target="../media/image112.png"/></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98.xml"/><Relationship Id="rId4" Type="http://schemas.openxmlformats.org/officeDocument/2006/relationships/slideLayout" Target="../slideLayouts/slideLayout16.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16.xml"/><Relationship Id="rId2" Type="http://schemas.openxmlformats.org/officeDocument/2006/relationships/image" Target="../media/image116.png"/><Relationship Id="rId1"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100.xml"/><Relationship Id="rId4" Type="http://schemas.openxmlformats.org/officeDocument/2006/relationships/slideLayout" Target="../slideLayouts/slideLayout16.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7" Type="http://schemas.openxmlformats.org/officeDocument/2006/relationships/notesSlide" Target="../notesSlides/notesSlide102.xml"/><Relationship Id="rId6" Type="http://schemas.openxmlformats.org/officeDocument/2006/relationships/slideLayout" Target="../slideLayouts/slideLayout16.xml"/><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image" Target="../media/image121.png"/><Relationship Id="rId1" Type="http://schemas.openxmlformats.org/officeDocument/2006/relationships/image" Target="../media/image1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16.xml"/><Relationship Id="rId2" Type="http://schemas.openxmlformats.org/officeDocument/2006/relationships/image" Target="../media/image124.png"/><Relationship Id="rId1" Type="http://schemas.openxmlformats.org/officeDocument/2006/relationships/hyperlink" Target="https://github.com/Community-Group-Purchase/Community-Group-Purchase_Project/tree/master/%5BS5%5D%E8%BD%AF%E4%BB%B6%E9%9C%80%E6%B1%82%E5%8F%98%E6%9B%B4/003CCB%E7%9B%B8%E5%85%B3" TargetMode="Externa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slideLayout" Target="../slideLayouts/slideLayout16.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hyperlink" Target="https://github.com/Community-Group-Purchase/Community-Group-Purchase_Project/tree/master/%5BS5%5D%E8%BD%AF%E4%BB%B6%E9%9C%80%E6%B1%82%E5%8F%98%E6%9B%B4/003CCB%E7%9B%B8%E5%85%B3"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emf"/></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107.xml"/><Relationship Id="rId6" Type="http://schemas.openxmlformats.org/officeDocument/2006/relationships/vmlDrawing" Target="../drawings/vmlDrawing9.vml"/><Relationship Id="rId5"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2%E5%8F%98%E6%9B%B4%E5%BD%B1%E5%93%8D%E5%88%86%E6%9E%90" TargetMode="External"/><Relationship Id="rId3" Type="http://schemas.openxmlformats.org/officeDocument/2006/relationships/image" Target="../media/image128.png"/><Relationship Id="rId2" Type="http://schemas.openxmlformats.org/officeDocument/2006/relationships/image" Target="../media/image127.emf"/><Relationship Id="rId1" Type="http://schemas.openxmlformats.org/officeDocument/2006/relationships/oleObject" Target="../embeddings/oleObject3.bin"/></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16.xml"/><Relationship Id="rId2" Type="http://schemas.openxmlformats.org/officeDocument/2006/relationships/image" Target="../media/image116.png"/><Relationship Id="rId1"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16.xml"/><Relationship Id="rId2" Type="http://schemas.openxmlformats.org/officeDocument/2006/relationships/image" Target="../media/image129.png"/><Relationship Id="rId1" Type="http://schemas.openxmlformats.org/officeDocument/2006/relationships/hyperlink" Target="https://github.com/Community-Group-Purchase/Community-Group-Purchase_Project/tree/master/%5BC5%5D%E5%8E%9F%E5%9E%8B%E8%AE%BE%E8%AE%A1" TargetMode="External"/></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16.xml"/><Relationship Id="rId2" Type="http://schemas.openxmlformats.org/officeDocument/2006/relationships/hyperlink" Target="https://github.com/Community-Group-Purchase/Community-Group-Purchase_Project/tree/master/%5BC5%5D%E5%8E%9F%E5%9E%8B%E8%AE%BE%E8%AE%A1" TargetMode="External"/><Relationship Id="rId1" Type="http://schemas.openxmlformats.org/officeDocument/2006/relationships/image" Target="../media/image13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113.xml"/><Relationship Id="rId6" Type="http://schemas.openxmlformats.org/officeDocument/2006/relationships/slideLayout" Target="../slideLayouts/slideLayout16.xml"/><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slideLayout" Target="../slideLayouts/slideLayout16.xml"/><Relationship Id="rId3" Type="http://schemas.openxmlformats.org/officeDocument/2006/relationships/image" Target="../media/image137.png"/><Relationship Id="rId2" Type="http://schemas.openxmlformats.org/officeDocument/2006/relationships/hyperlink" Target="https://github.com/Community-Group-Purchase/Community-Group-Purchase_Project/tree/master/%5BC1%5D%E4%BC%9A%E8%AE%AE%E8%AE%B0%E5%BD%95/%E5%B0%8F%E7%BB%84%E5%9B%A2%E5%BB%BA%E8%AE%B0%E5%BD%95" TargetMode="External"/><Relationship Id="rId1" Type="http://schemas.openxmlformats.org/officeDocument/2006/relationships/image" Target="../media/image13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16.xml"/><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6.xml"/><Relationship Id="rId1" Type="http://schemas.openxmlformats.org/officeDocument/2006/relationships/image" Target="../media/image141.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6.xml"/><Relationship Id="rId1" Type="http://schemas.openxmlformats.org/officeDocument/2006/relationships/image" Target="../media/image14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3.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4.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9" Type="http://schemas.openxmlformats.org/officeDocument/2006/relationships/slide" Target="slide30.xml"/><Relationship Id="rId8" Type="http://schemas.openxmlformats.org/officeDocument/2006/relationships/slide" Target="slide27.xml"/><Relationship Id="rId7" Type="http://schemas.openxmlformats.org/officeDocument/2006/relationships/slide" Target="slide24.xml"/><Relationship Id="rId6" Type="http://schemas.openxmlformats.org/officeDocument/2006/relationships/slide" Target="slide22.xml"/><Relationship Id="rId53" Type="http://schemas.openxmlformats.org/officeDocument/2006/relationships/slideLayout" Target="../slideLayouts/slideLayout18.xml"/><Relationship Id="rId52" Type="http://schemas.openxmlformats.org/officeDocument/2006/relationships/slide" Target="slide133.xml"/><Relationship Id="rId51" Type="http://schemas.openxmlformats.org/officeDocument/2006/relationships/slide" Target="slide131.xml"/><Relationship Id="rId50" Type="http://schemas.openxmlformats.org/officeDocument/2006/relationships/slide" Target="slide124.xml"/><Relationship Id="rId5" Type="http://schemas.openxmlformats.org/officeDocument/2006/relationships/slide" Target="slide20.xml"/><Relationship Id="rId49" Type="http://schemas.openxmlformats.org/officeDocument/2006/relationships/slide" Target="slide122.xml"/><Relationship Id="rId48" Type="http://schemas.openxmlformats.org/officeDocument/2006/relationships/slide" Target="slide119.xml"/><Relationship Id="rId47" Type="http://schemas.openxmlformats.org/officeDocument/2006/relationships/slide" Target="slide117.xml"/><Relationship Id="rId46" Type="http://schemas.openxmlformats.org/officeDocument/2006/relationships/slide" Target="slide116.xml"/><Relationship Id="rId45" Type="http://schemas.openxmlformats.org/officeDocument/2006/relationships/slide" Target="slide113.xml"/><Relationship Id="rId44" Type="http://schemas.openxmlformats.org/officeDocument/2006/relationships/slide" Target="slide93.xml"/><Relationship Id="rId43" Type="http://schemas.openxmlformats.org/officeDocument/2006/relationships/slide" Target="slide103.xml"/><Relationship Id="rId42" Type="http://schemas.openxmlformats.org/officeDocument/2006/relationships/slide" Target="slide102.xml"/><Relationship Id="rId41" Type="http://schemas.openxmlformats.org/officeDocument/2006/relationships/slide" Target="slide107.xml"/><Relationship Id="rId40" Type="http://schemas.openxmlformats.org/officeDocument/2006/relationships/slide" Target="slide105.xml"/><Relationship Id="rId4" Type="http://schemas.openxmlformats.org/officeDocument/2006/relationships/slide" Target="slide17.xml"/><Relationship Id="rId39" Type="http://schemas.openxmlformats.org/officeDocument/2006/relationships/slide" Target="slide100.xml"/><Relationship Id="rId38" Type="http://schemas.openxmlformats.org/officeDocument/2006/relationships/slide" Target="slide98.xml"/><Relationship Id="rId37" Type="http://schemas.openxmlformats.org/officeDocument/2006/relationships/slide" Target="slide96.xml"/><Relationship Id="rId36" Type="http://schemas.openxmlformats.org/officeDocument/2006/relationships/slide" Target="slide91.xml"/><Relationship Id="rId35" Type="http://schemas.openxmlformats.org/officeDocument/2006/relationships/slide" Target="slide90.xml"/><Relationship Id="rId34" Type="http://schemas.openxmlformats.org/officeDocument/2006/relationships/slide" Target="slide88.xml"/><Relationship Id="rId33" Type="http://schemas.openxmlformats.org/officeDocument/2006/relationships/slide" Target="slide87.xml"/><Relationship Id="rId32" Type="http://schemas.openxmlformats.org/officeDocument/2006/relationships/slide" Target="slide84.xml"/><Relationship Id="rId31" Type="http://schemas.openxmlformats.org/officeDocument/2006/relationships/slide" Target="slide82.xml"/><Relationship Id="rId30" Type="http://schemas.openxmlformats.org/officeDocument/2006/relationships/slide" Target="slide80.xml"/><Relationship Id="rId3" Type="http://schemas.openxmlformats.org/officeDocument/2006/relationships/slide" Target="slide15.xml"/><Relationship Id="rId29" Type="http://schemas.openxmlformats.org/officeDocument/2006/relationships/slide" Target="slide78.xml"/><Relationship Id="rId28" Type="http://schemas.openxmlformats.org/officeDocument/2006/relationships/slide" Target="slide76.xml"/><Relationship Id="rId27" Type="http://schemas.openxmlformats.org/officeDocument/2006/relationships/slide" Target="slide75.xml"/><Relationship Id="rId26" Type="http://schemas.openxmlformats.org/officeDocument/2006/relationships/slide" Target="slide69.xml"/><Relationship Id="rId25" Type="http://schemas.openxmlformats.org/officeDocument/2006/relationships/slide" Target="slide70.xml"/><Relationship Id="rId24" Type="http://schemas.openxmlformats.org/officeDocument/2006/relationships/slide" Target="slide68.xml"/><Relationship Id="rId23" Type="http://schemas.openxmlformats.org/officeDocument/2006/relationships/slide" Target="slide66.xml"/><Relationship Id="rId22" Type="http://schemas.openxmlformats.org/officeDocument/2006/relationships/slide" Target="slide62.xml"/><Relationship Id="rId21" Type="http://schemas.openxmlformats.org/officeDocument/2006/relationships/slide" Target="slide60.xml"/><Relationship Id="rId20" Type="http://schemas.openxmlformats.org/officeDocument/2006/relationships/slide" Target="slide55.xml"/><Relationship Id="rId2" Type="http://schemas.openxmlformats.org/officeDocument/2006/relationships/slide" Target="slide12.xml"/><Relationship Id="rId19" Type="http://schemas.openxmlformats.org/officeDocument/2006/relationships/slide" Target="slide53.xml"/><Relationship Id="rId18" Type="http://schemas.openxmlformats.org/officeDocument/2006/relationships/slide" Target="slide33.xml"/><Relationship Id="rId17" Type="http://schemas.openxmlformats.org/officeDocument/2006/relationships/slide" Target="slide50.xml"/><Relationship Id="rId16" Type="http://schemas.openxmlformats.org/officeDocument/2006/relationships/slide" Target="slide48.xml"/><Relationship Id="rId15" Type="http://schemas.openxmlformats.org/officeDocument/2006/relationships/slide" Target="slide45.xml"/><Relationship Id="rId14" Type="http://schemas.openxmlformats.org/officeDocument/2006/relationships/slide" Target="slide44.xml"/><Relationship Id="rId13" Type="http://schemas.openxmlformats.org/officeDocument/2006/relationships/slide" Target="slide40.xml"/><Relationship Id="rId12" Type="http://schemas.openxmlformats.org/officeDocument/2006/relationships/slide" Target="slide36.xml"/><Relationship Id="rId11" Type="http://schemas.openxmlformats.org/officeDocument/2006/relationships/slide" Target="slide38.xml"/><Relationship Id="rId10" Type="http://schemas.openxmlformats.org/officeDocument/2006/relationships/slide" Target="slide34.xml"/><Relationship Id="rId1" Type="http://schemas.openxmlformats.org/officeDocument/2006/relationships/slide" Target="slide1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6.xml"/><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17.png"/><Relationship Id="rId1"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6.xml"/><Relationship Id="rId2" Type="http://schemas.openxmlformats.org/officeDocument/2006/relationships/image" Target="../media/image18.png"/><Relationship Id="rId1"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6.xml"/><Relationship Id="rId2" Type="http://schemas.openxmlformats.org/officeDocument/2006/relationships/image" Target="../media/image19.png"/><Relationship Id="rId1"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6.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6.xml"/><Relationship Id="rId3" Type="http://schemas.openxmlformats.org/officeDocument/2006/relationships/hyperlink" Target="https://github.com/Community-Group-Purchase/Community-Group-Purchase_Project"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6.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6.xml"/><Relationship Id="rId2" Type="http://schemas.openxmlformats.org/officeDocument/2006/relationships/image" Target="../media/image31.png"/><Relationship Id="rId1" Type="http://schemas.openxmlformats.org/officeDocument/2006/relationships/hyperlink" Target="https://github.com/Community-Group-Purchase/Community-Group-Purchase_Project" TargetMode="Externa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6.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37.emf"/><Relationship Id="rId1"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6.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6.xml"/><Relationship Id="rId2" Type="http://schemas.openxmlformats.org/officeDocument/2006/relationships/image" Target="../media/image4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6.xml"/><Relationship Id="rId2" Type="http://schemas.openxmlformats.org/officeDocument/2006/relationships/image" Target="../media/image50.png"/><Relationship Id="rId1"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6.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vmlDrawing" Target="../drawings/vmlDrawing2.vml"/><Relationship Id="rId4" Type="http://schemas.openxmlformats.org/officeDocument/2006/relationships/slideLayout" Target="../slideLayouts/slideLayout16.xml"/><Relationship Id="rId3" Type="http://schemas.openxmlformats.org/officeDocument/2006/relationships/image" Target="../media/image57.emf"/><Relationship Id="rId2" Type="http://schemas.openxmlformats.org/officeDocument/2006/relationships/oleObject" Target="../embeddings/oleObject2.bin"/><Relationship Id="rId1" Type="http://schemas.openxmlformats.org/officeDocument/2006/relationships/hyperlink" Target="https://github.com/Community-Group-Purchase/Community-Group-Purchase_Project/tree/master/%5BS1%5D%E8%BD%AF%E4%BB%B6%E9%9C%80%E6%B1%82%E8%8E%B7%E5%8F%96/word%E6%96%87%E6%A1%A3/%E7%94%A8%E6%88%B7%E7%BE%A4%E5%88%92%E5%88%86" TargetMode="Externa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3.vml"/><Relationship Id="rId3" Type="http://schemas.openxmlformats.org/officeDocument/2006/relationships/slideLayout" Target="../slideLayouts/slideLayout16.xml"/><Relationship Id="rId2" Type="http://schemas.openxmlformats.org/officeDocument/2006/relationships/image" Target="../media/image58.emf"/><Relationship Id="rId1" Type="http://schemas.openxmlformats.org/officeDocument/2006/relationships/package" Target="../embeddings/Document1.docx"/></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4.vml"/><Relationship Id="rId5" Type="http://schemas.openxmlformats.org/officeDocument/2006/relationships/slideLayout" Target="../slideLayouts/slideLayout16.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8.emf"/><Relationship Id="rId1" Type="http://schemas.openxmlformats.org/officeDocument/2006/relationships/package" Target="../embeddings/Document2.doc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vmlDrawing" Target="../drawings/vmlDrawing5.vml"/><Relationship Id="rId5" Type="http://schemas.openxmlformats.org/officeDocument/2006/relationships/slideLayout" Target="../slideLayouts/slideLayout16.xml"/><Relationship Id="rId4" Type="http://schemas.openxmlformats.org/officeDocument/2006/relationships/image" Target="../media/image63.emf"/><Relationship Id="rId3" Type="http://schemas.openxmlformats.org/officeDocument/2006/relationships/package" Target="../embeddings/Document3.docx"/><Relationship Id="rId2"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6.xml"/><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hyperlink" Target="https://github.com/Community-Group-Purchase/Community-Group-Purchase_Project/tree/master/%5BC5%5D%E5%8E%9F%E5%9E%8B%E8%AE%BE%E8%AE%A1/%E6%99%AE%E9%80%9A%E7%94%A8%E6%88%B7%E7%95%8C%E9%9D%A2%E5%8E%9F%E5%9E%8B" TargetMode="Externa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6.xml"/><Relationship Id="rId2" Type="http://schemas.openxmlformats.org/officeDocument/2006/relationships/image" Target="../media/image67.png"/><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vmlDrawing" Target="../drawings/vmlDrawing6.vml"/><Relationship Id="rId4" Type="http://schemas.openxmlformats.org/officeDocument/2006/relationships/slideLayout" Target="../slideLayouts/slideLayout16.xml"/><Relationship Id="rId3" Type="http://schemas.openxmlformats.org/officeDocument/2006/relationships/image" Target="../media/image68.emf"/><Relationship Id="rId2" Type="http://schemas.openxmlformats.org/officeDocument/2006/relationships/package" Target="../embeddings/Document4.docx"/><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6.xml"/><Relationship Id="rId2" Type="http://schemas.openxmlformats.org/officeDocument/2006/relationships/image" Target="../media/image69.png"/><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6.xml"/><Relationship Id="rId2" Type="http://schemas.openxmlformats.org/officeDocument/2006/relationships/image" Target="../media/image70.png"/><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6.xml"/><Relationship Id="rId2" Type="http://schemas.openxmlformats.org/officeDocument/2006/relationships/image" Target="../media/image71.png"/><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6.xml"/><Relationship Id="rId2" Type="http://schemas.openxmlformats.org/officeDocument/2006/relationships/image" Target="../media/image72.png"/><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6.xml"/><Relationship Id="rId2" Type="http://schemas.openxmlformats.org/officeDocument/2006/relationships/image" Target="../media/image73.png"/><Relationship Id="rId1" Type="http://schemas.openxmlformats.org/officeDocument/2006/relationships/hyperlink" Target="https://github.com/Community-Group-Purchase/Community-Group-Purchase_Project/tree/master/%5BS4%5D%E8%BD%AF%E4%BB%B6%E9%9C%80%E6%B1%82%E6%94%B6%E5%B0%BE/%E7%94%A8%E4%BE%8B%E6%96%87%E6%A1%A3"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6.xml"/><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6.xml"/><Relationship Id="rId2" Type="http://schemas.openxmlformats.org/officeDocument/2006/relationships/image" Target="../media/image75.png"/><Relationship Id="rId1"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6.xml"/><Relationship Id="rId2" Type="http://schemas.openxmlformats.org/officeDocument/2006/relationships/image" Target="../media/image76.png"/><Relationship Id="rId1"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6.xml"/><Relationship Id="rId2" Type="http://schemas.openxmlformats.org/officeDocument/2006/relationships/image" Target="../media/image77.png"/><Relationship Id="rId1"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6.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6.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hyperlink" Target="https://github.com/Community-Group-Purchase/Community-Group-Purchase_Project/tree/master/%5BS4%5D%E8%BD%AF%E4%BB%B6%E9%9C%80%E6%B1%82%E6%94%B6%E5%B0%BE/JAD%E4%BC%9A%E8%AE%AE%E7%BA%AA%E8%A6%81"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6.xml"/><Relationship Id="rId3" Type="http://schemas.openxmlformats.org/officeDocument/2006/relationships/image" Target="../media/image83.png"/><Relationship Id="rId2" Type="http://schemas.openxmlformats.org/officeDocument/2006/relationships/hyperlink" Target="https://github.com/Community-Group-Purchase/Community-Group-Purchase_Project/tree/master/%5BS4%5D%E8%BD%AF%E4%BB%B6%E9%9C%80%E6%B1%82%E6%94%B6%E5%B0%BE/SRS%E6%96%87%E6%A1%A3" TargetMode="External"/><Relationship Id="rId1" Type="http://schemas.openxmlformats.org/officeDocument/2006/relationships/image" Target="../media/image82.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6.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16.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6.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6.xml"/><Relationship Id="rId2" Type="http://schemas.openxmlformats.org/officeDocument/2006/relationships/image" Target="../media/image93.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6.xml"/><Relationship Id="rId2" Type="http://schemas.openxmlformats.org/officeDocument/2006/relationships/image" Target="../media/image93.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6.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6.xml"/><Relationship Id="rId2" Type="http://schemas.openxmlformats.org/officeDocument/2006/relationships/image" Target="../media/image96.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6.xml"/><Relationship Id="rId2" Type="http://schemas.openxmlformats.org/officeDocument/2006/relationships/image" Target="../media/image97.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6.xml"/><Relationship Id="rId2" Type="http://schemas.openxmlformats.org/officeDocument/2006/relationships/image" Target="../media/image98.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16.xml"/><Relationship Id="rId2" Type="http://schemas.openxmlformats.org/officeDocument/2006/relationships/image" Target="../media/image99.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6.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16.xml"/><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image" Target="../media/image103.png"/><Relationship Id="rId1" Type="http://schemas.openxmlformats.org/officeDocument/2006/relationships/image" Target="../media/image10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vmlDrawing" Target="../drawings/vmlDrawing7.vml"/><Relationship Id="rId4" Type="http://schemas.openxmlformats.org/officeDocument/2006/relationships/slideLayout" Target="../slideLayouts/slideLayout16.xml"/><Relationship Id="rId3" Type="http://schemas.openxmlformats.org/officeDocument/2006/relationships/image" Target="../media/image104.emf"/><Relationship Id="rId2" Type="http://schemas.openxmlformats.org/officeDocument/2006/relationships/package" Target="../embeddings/Document5.docx"/><Relationship Id="rId1" Type="http://schemas.openxmlformats.org/officeDocument/2006/relationships/hyperlink" Target="https://github.com/Community-Group-Purchase/Community-Group-Purchase_Project/tree/master/%5BS4%5D%E8%BD%AF%E4%BB%B6%E9%9C%80%E6%B1%82%E6%94%B6%E5%B0%BE/%E6%B5%8B%E8%AF%95%E7%94%A8%E4%BE%8B%E6%96%87%E6%A1%A3" TargetMode="Externa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6.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https://github.com/Community-Group-Purchase/Community-Group-Purchase_Project/tree/master/%5BS4%5D%E8%BD%AF%E4%BB%B6%E9%9C%80%E6%B1%82%E6%94%B6%E5%B0%BE/%E6%B5%8B%E8%AF%95%E7%94%A8%E4%BE%8B%E6%96%87%E6%A1%A3"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0.xml"/><Relationship Id="rId5" Type="http://schemas.openxmlformats.org/officeDocument/2006/relationships/vmlDrawing" Target="../drawings/vmlDrawing8.vml"/><Relationship Id="rId4" Type="http://schemas.openxmlformats.org/officeDocument/2006/relationships/slideLayout" Target="../slideLayouts/slideLayout16.xml"/><Relationship Id="rId3" Type="http://schemas.openxmlformats.org/officeDocument/2006/relationships/hyperlink" Target="https://github.com/Community-Group-Purchase/Community-Group-Purchase_Project/tree/master/%5BS4%5D%E8%BD%AF%E4%BB%B6%E9%9C%80%E6%B1%82%E6%94%B6%E5%B0%BE/%E7%94%A8%E6%88%B7%E6%89%8B%E5%86%8C" TargetMode="External"/><Relationship Id="rId2" Type="http://schemas.openxmlformats.org/officeDocument/2006/relationships/image" Target="../media/image107.emf"/><Relationship Id="rId1" Type="http://schemas.openxmlformats.org/officeDocument/2006/relationships/package" Target="../embeddings/Document6.docx"/></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16.xml"/><Relationship Id="rId2" Type="http://schemas.openxmlformats.org/officeDocument/2006/relationships/image" Target="../media/image109.png"/><Relationship Id="rId1" Type="http://schemas.openxmlformats.org/officeDocument/2006/relationships/image" Target="../media/image10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16.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github.com/Community-Group-Purchase/Community-Group-Purchase_Project/tree/master/%5BS4%5D%E8%BD%AF%E4%BB%B6%E9%9C%80%E6%B1%82%E6%94%B6%E5%B0%BE/%E9%98%B6%E6%AE%B5%E5%86%85%E9%83%A8%E8%AF%84%E5%AE%A1%E4%BC%9A%E8%AE%AE"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16.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hyperlink" Target="https://github.com/Community-Group-Purchase/Community-Group-Purchase_Project/tree/master/%5BS4%5D%E8%BD%AF%E4%BB%B6%E9%9C%80%E6%B1%82%E6%94%B6%E5%B0%BE/SRS%E6%96%87%E6%A1%A3"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endPar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需求工程项目总结</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endPar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endPar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16265" y="1300036"/>
            <a:ext cx="9938062"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将选择</a:t>
            </a:r>
            <a:r>
              <a:rPr lang="en-US" altLang="zh-CN" dirty="0" err="1"/>
              <a:t>usecase</a:t>
            </a:r>
            <a:r>
              <a:rPr lang="zh-CN" altLang="en-US" dirty="0"/>
              <a:t>模板，所有需求均有导入，并建立了之间的关联矩阵</a:t>
            </a:r>
            <a:endParaRPr lang="zh-CN" altLang="en-US" dirty="0"/>
          </a:p>
        </p:txBody>
      </p:sp>
      <p:sp>
        <p:nvSpPr>
          <p:cNvPr id="6" name="文本框 5"/>
          <p:cNvSpPr txBox="1"/>
          <p:nvPr/>
        </p:nvSpPr>
        <p:spPr>
          <a:xfrm>
            <a:off x="5444231" y="777628"/>
            <a:ext cx="6094520" cy="645160"/>
          </a:xfrm>
          <a:prstGeom prst="rect">
            <a:avLst/>
          </a:prstGeom>
          <a:noFill/>
        </p:spPr>
        <p:txBody>
          <a:bodyPr wrap="square">
            <a:spAutoFit/>
          </a:bodyPr>
          <a:lstStyle/>
          <a:p>
            <a:r>
              <a:rPr lang="en-US" altLang="zh-CN" b="1" dirty="0">
                <a:solidFill>
                  <a:schemeClr val="accent2"/>
                </a:solidFill>
              </a:rPr>
              <a:t>41.</a:t>
            </a:r>
            <a:r>
              <a:rPr lang="zh-CN" altLang="en-US" b="1" dirty="0">
                <a:solidFill>
                  <a:schemeClr val="accent2"/>
                </a:solidFill>
              </a:rPr>
              <a:t>针对需求的管理，是否采用了需求管理工具？是否把全部需求录入工具？是否建立了跟踪链接矩阵？</a:t>
            </a:r>
            <a:endParaRPr lang="zh-CN" altLang="en-US" b="1" dirty="0">
              <a:solidFill>
                <a:schemeClr val="accent2"/>
              </a:solidFill>
            </a:endParaRPr>
          </a:p>
        </p:txBody>
      </p:sp>
      <p:pic>
        <p:nvPicPr>
          <p:cNvPr id="7" name="图片 6"/>
          <p:cNvPicPr>
            <a:picLocks noChangeAspect="1"/>
          </p:cNvPicPr>
          <p:nvPr/>
        </p:nvPicPr>
        <p:blipFill>
          <a:blip r:embed="rId1"/>
          <a:stretch>
            <a:fillRect/>
          </a:stretch>
        </p:blipFill>
        <p:spPr>
          <a:xfrm>
            <a:off x="797052" y="2006475"/>
            <a:ext cx="7557087" cy="4073261"/>
          </a:xfrm>
          <a:prstGeom prst="rect">
            <a:avLst/>
          </a:prstGeom>
        </p:spPr>
      </p:pic>
      <p:sp>
        <p:nvSpPr>
          <p:cNvPr id="3" name="文本框 2"/>
          <p:cNvSpPr txBox="1"/>
          <p:nvPr/>
        </p:nvSpPr>
        <p:spPr>
          <a:xfrm>
            <a:off x="7904480" y="3106420"/>
            <a:ext cx="3468370" cy="922020"/>
          </a:xfrm>
          <a:prstGeom prst="rect">
            <a:avLst/>
          </a:prstGeom>
          <a:noFill/>
        </p:spPr>
        <p:txBody>
          <a:bodyPr wrap="square">
            <a:spAutoFit/>
          </a:bodyPr>
          <a:p>
            <a:r>
              <a:rPr lang="en-US" altLang="zh-CN" b="1" dirty="0">
                <a:solidFill>
                  <a:schemeClr val="accent2"/>
                </a:solidFill>
              </a:rPr>
              <a:t>41</a:t>
            </a:r>
            <a:r>
              <a:rPr lang="zh-CN" b="1" dirty="0">
                <a:solidFill>
                  <a:schemeClr val="accent2"/>
                </a:solidFill>
              </a:rPr>
              <a:t>自评：一般</a:t>
            </a:r>
            <a:endParaRPr lang="zh-CN" b="1" dirty="0">
              <a:solidFill>
                <a:schemeClr val="accent2"/>
              </a:solidFill>
            </a:endParaRPr>
          </a:p>
          <a:p>
            <a:r>
              <a:rPr lang="zh-CN" b="1" dirty="0">
                <a:solidFill>
                  <a:schemeClr val="accent2"/>
                </a:solidFill>
              </a:rPr>
              <a:t>已建立需求跟踪矩阵。</a:t>
            </a:r>
            <a:endParaRPr lang="zh-CN" b="1" dirty="0">
              <a:solidFill>
                <a:schemeClr val="accent2"/>
              </a:solidFill>
            </a:endParaRPr>
          </a:p>
          <a:p>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66982" y="1376218"/>
            <a:ext cx="4834102" cy="369332"/>
          </a:xfrm>
          <a:prstGeom prst="rect">
            <a:avLst/>
          </a:prstGeom>
          <a:noFill/>
        </p:spPr>
        <p:txBody>
          <a:bodyPr wrap="square" rtlCol="0">
            <a:spAutoFit/>
          </a:bodyPr>
          <a:lstStyle/>
          <a:p>
            <a:r>
              <a:rPr lang="zh-CN" altLang="en-US" dirty="0"/>
              <a:t>建立了基线需求关联矩阵供变更影响分析使用</a:t>
            </a:r>
            <a:endParaRPr lang="zh-CN" altLang="en-US" dirty="0"/>
          </a:p>
        </p:txBody>
      </p:sp>
      <p:pic>
        <p:nvPicPr>
          <p:cNvPr id="7" name="图片 6"/>
          <p:cNvPicPr>
            <a:picLocks noChangeAspect="1"/>
          </p:cNvPicPr>
          <p:nvPr/>
        </p:nvPicPr>
        <p:blipFill>
          <a:blip r:embed="rId1"/>
          <a:stretch>
            <a:fillRect/>
          </a:stretch>
        </p:blipFill>
        <p:spPr>
          <a:xfrm>
            <a:off x="924249" y="2138065"/>
            <a:ext cx="5800436" cy="2924115"/>
          </a:xfrm>
          <a:prstGeom prst="rect">
            <a:avLst/>
          </a:prstGeom>
        </p:spPr>
      </p:pic>
      <p:pic>
        <p:nvPicPr>
          <p:cNvPr id="10" name="图片 9"/>
          <p:cNvPicPr>
            <a:picLocks noChangeAspect="1"/>
          </p:cNvPicPr>
          <p:nvPr/>
        </p:nvPicPr>
        <p:blipFill>
          <a:blip r:embed="rId2"/>
          <a:stretch>
            <a:fillRect/>
          </a:stretch>
        </p:blipFill>
        <p:spPr>
          <a:xfrm>
            <a:off x="4085631" y="3377620"/>
            <a:ext cx="7081021" cy="2924116"/>
          </a:xfrm>
          <a:prstGeom prst="rect">
            <a:avLst/>
          </a:prstGeom>
        </p:spPr>
      </p:pic>
      <p:pic>
        <p:nvPicPr>
          <p:cNvPr id="12" name="图片 11"/>
          <p:cNvPicPr>
            <a:picLocks noChangeAspect="1"/>
          </p:cNvPicPr>
          <p:nvPr/>
        </p:nvPicPr>
        <p:blipFill>
          <a:blip r:embed="rId3"/>
          <a:stretch>
            <a:fillRect/>
          </a:stretch>
        </p:blipFill>
        <p:spPr>
          <a:xfrm>
            <a:off x="6315353" y="676006"/>
            <a:ext cx="5066667" cy="37142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endParaRPr lang="zh-CN" altLang="en-US" dirty="0"/>
          </a:p>
        </p:txBody>
      </p:sp>
      <p:sp>
        <p:nvSpPr>
          <p:cNvPr id="8" name="文本框 7"/>
          <p:cNvSpPr txBox="1"/>
          <p:nvPr/>
        </p:nvSpPr>
        <p:spPr>
          <a:xfrm>
            <a:off x="1173121" y="3222555"/>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/[S5]</a:t>
            </a:r>
            <a:r>
              <a:rPr lang="zh-CN" altLang="en-US" dirty="0">
                <a:hlinkClick r:id="rId1"/>
              </a:rPr>
              <a:t>软件需求变更</a:t>
            </a:r>
            <a:r>
              <a:rPr lang="en-US" altLang="zh-CN" dirty="0">
                <a:hlinkClick r:id="rId1"/>
              </a:rPr>
              <a:t>/005</a:t>
            </a:r>
            <a:r>
              <a:rPr lang="zh-CN" altLang="en-US" dirty="0">
                <a:hlinkClick r:id="rId1"/>
              </a:rPr>
              <a:t>需求跟踪矩阵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7" name="文本框 6"/>
          <p:cNvSpPr txBox="1"/>
          <p:nvPr/>
        </p:nvSpPr>
        <p:spPr>
          <a:xfrm>
            <a:off x="5257800" y="2017063"/>
            <a:ext cx="6094520" cy="645160"/>
          </a:xfrm>
          <a:prstGeom prst="rect">
            <a:avLst/>
          </a:prstGeom>
          <a:noFill/>
        </p:spPr>
        <p:txBody>
          <a:bodyPr wrap="square">
            <a:spAutoFit/>
          </a:bodyPr>
          <a:lstStyle/>
          <a:p>
            <a:r>
              <a:rPr lang="en-US" altLang="zh-CN" b="1" dirty="0">
                <a:solidFill>
                  <a:schemeClr val="accent2"/>
                </a:solidFill>
              </a:rPr>
              <a:t>44.</a:t>
            </a:r>
            <a:r>
              <a:rPr lang="zh-CN" altLang="en-US" b="1" dirty="0">
                <a:solidFill>
                  <a:schemeClr val="accent2"/>
                </a:solidFill>
              </a:rPr>
              <a:t>是否采用了需求管理工具对用户的需求变化进行了需求变更影响分析？效果如何？</a:t>
            </a:r>
            <a:endParaRPr lang="zh-CN" altLang="en-US" b="1" dirty="0">
              <a:solidFill>
                <a:schemeClr val="accent2"/>
              </a:solidFill>
            </a:endParaRPr>
          </a:p>
        </p:txBody>
      </p:sp>
      <p:pic>
        <p:nvPicPr>
          <p:cNvPr id="9" name="图片 8"/>
          <p:cNvPicPr>
            <a:picLocks noChangeAspect="1"/>
          </p:cNvPicPr>
          <p:nvPr/>
        </p:nvPicPr>
        <p:blipFill>
          <a:blip r:embed="rId2"/>
          <a:stretch>
            <a:fillRect/>
          </a:stretch>
        </p:blipFill>
        <p:spPr>
          <a:xfrm>
            <a:off x="1623471" y="4361618"/>
            <a:ext cx="8546204" cy="1261272"/>
          </a:xfrm>
          <a:prstGeom prst="rect">
            <a:avLst/>
          </a:prstGeom>
        </p:spPr>
      </p:pic>
      <p:sp>
        <p:nvSpPr>
          <p:cNvPr id="5" name="文本框 4"/>
          <p:cNvSpPr txBox="1"/>
          <p:nvPr/>
        </p:nvSpPr>
        <p:spPr>
          <a:xfrm>
            <a:off x="7372985" y="3106420"/>
            <a:ext cx="4218305" cy="645160"/>
          </a:xfrm>
          <a:prstGeom prst="rect">
            <a:avLst/>
          </a:prstGeom>
          <a:noFill/>
        </p:spPr>
        <p:txBody>
          <a:bodyPr wrap="square">
            <a:spAutoFit/>
          </a:bodyPr>
          <a:p>
            <a:r>
              <a:rPr lang="en-US" altLang="zh-CN" b="1" dirty="0">
                <a:solidFill>
                  <a:schemeClr val="accent2"/>
                </a:solidFill>
              </a:rPr>
              <a:t>44</a:t>
            </a:r>
            <a:r>
              <a:rPr lang="zh-CN" b="1" dirty="0">
                <a:solidFill>
                  <a:schemeClr val="accent2"/>
                </a:solidFill>
              </a:rPr>
              <a:t>自评：一般</a:t>
            </a:r>
            <a:endParaRPr lang="zh-CN" b="1" dirty="0">
              <a:solidFill>
                <a:schemeClr val="accent2"/>
              </a:solidFill>
            </a:endParaRPr>
          </a:p>
          <a:p>
            <a:r>
              <a:rPr lang="zh-CN" b="1" dirty="0">
                <a:solidFill>
                  <a:schemeClr val="accent2"/>
                </a:solidFill>
              </a:rPr>
              <a:t>需求管理工具可以做到这一点</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895729" y="1149661"/>
            <a:ext cx="4407385" cy="4714039"/>
          </a:xfrm>
          <a:prstGeom prst="rect">
            <a:avLst/>
          </a:prstGeom>
        </p:spPr>
      </p:pic>
      <p:sp>
        <p:nvSpPr>
          <p:cNvPr id="10" name="文本框 9"/>
          <p:cNvSpPr txBox="1"/>
          <p:nvPr/>
        </p:nvSpPr>
        <p:spPr>
          <a:xfrm>
            <a:off x="801209" y="1323643"/>
            <a:ext cx="6094520" cy="645160"/>
          </a:xfrm>
          <a:prstGeom prst="rect">
            <a:avLst/>
          </a:prstGeom>
          <a:noFill/>
        </p:spPr>
        <p:txBody>
          <a:bodyPr wrap="square">
            <a:spAutoFit/>
          </a:bodyPr>
          <a:lstStyle/>
          <a:p>
            <a:r>
              <a:rPr lang="en-US" altLang="zh-CN" b="1" dirty="0">
                <a:solidFill>
                  <a:schemeClr val="accent2"/>
                </a:solidFill>
              </a:rPr>
              <a:t>45.</a:t>
            </a:r>
            <a:r>
              <a:rPr lang="zh-CN" altLang="en-US" b="1" dirty="0">
                <a:solidFill>
                  <a:schemeClr val="accent2"/>
                </a:solidFill>
              </a:rPr>
              <a:t>针对变更的影响，在项目计划中，建议的变更如何影响任务的执行顺序、依赖性、工作量或进度？</a:t>
            </a:r>
            <a:endParaRPr lang="zh-CN" altLang="en-US" b="1" dirty="0">
              <a:solidFill>
                <a:schemeClr val="accent2"/>
              </a:solidFill>
            </a:endParaRPr>
          </a:p>
        </p:txBody>
      </p:sp>
      <p:pic>
        <p:nvPicPr>
          <p:cNvPr id="12" name="图片 11"/>
          <p:cNvPicPr>
            <a:picLocks noChangeAspect="1"/>
          </p:cNvPicPr>
          <p:nvPr/>
        </p:nvPicPr>
        <p:blipFill>
          <a:blip r:embed="rId2"/>
          <a:stretch>
            <a:fillRect/>
          </a:stretch>
        </p:blipFill>
        <p:spPr>
          <a:xfrm>
            <a:off x="3503079" y="2892686"/>
            <a:ext cx="3392650" cy="2995908"/>
          </a:xfrm>
          <a:prstGeom prst="rect">
            <a:avLst/>
          </a:prstGeom>
        </p:spPr>
      </p:pic>
      <p:pic>
        <p:nvPicPr>
          <p:cNvPr id="14" name="图片 13"/>
          <p:cNvPicPr>
            <a:picLocks noChangeAspect="1"/>
          </p:cNvPicPr>
          <p:nvPr/>
        </p:nvPicPr>
        <p:blipFill>
          <a:blip r:embed="rId3"/>
          <a:stretch>
            <a:fillRect/>
          </a:stretch>
        </p:blipFill>
        <p:spPr>
          <a:xfrm>
            <a:off x="678007" y="2766782"/>
            <a:ext cx="2151417" cy="3333565"/>
          </a:xfrm>
          <a:prstGeom prst="rect">
            <a:avLst/>
          </a:prstGeom>
        </p:spPr>
      </p:pic>
      <p:sp>
        <p:nvSpPr>
          <p:cNvPr id="15" name="文本框 14"/>
          <p:cNvSpPr txBox="1"/>
          <p:nvPr/>
        </p:nvSpPr>
        <p:spPr>
          <a:xfrm>
            <a:off x="2261709" y="2378161"/>
            <a:ext cx="4917110" cy="646331"/>
          </a:xfrm>
          <a:prstGeom prst="rect">
            <a:avLst/>
          </a:prstGeom>
          <a:noFill/>
        </p:spPr>
        <p:txBody>
          <a:bodyPr wrap="square" rtlCol="0">
            <a:spAutoFit/>
          </a:bodyPr>
          <a:lstStyle/>
          <a:p>
            <a:r>
              <a:rPr lang="zh-CN" altLang="en-US" dirty="0"/>
              <a:t>在需求变更影响报告分析中设计了变更对任务的执行顺序、依赖性与任务工作量的分析</a:t>
            </a:r>
            <a:endParaRPr lang="zh-CN" altLang="en-US" dirty="0"/>
          </a:p>
        </p:txBody>
      </p:sp>
      <p:sp>
        <p:nvSpPr>
          <p:cNvPr id="2" name="文本框 1"/>
          <p:cNvSpPr txBox="1"/>
          <p:nvPr/>
        </p:nvSpPr>
        <p:spPr>
          <a:xfrm>
            <a:off x="801209" y="2008808"/>
            <a:ext cx="6094520" cy="368300"/>
          </a:xfrm>
          <a:prstGeom prst="rect">
            <a:avLst/>
          </a:prstGeom>
          <a:noFill/>
        </p:spPr>
        <p:txBody>
          <a:bodyPr wrap="square">
            <a:spAutoFit/>
          </a:bodyPr>
          <a:p>
            <a:r>
              <a:rPr lang="en-US" altLang="zh-CN" b="1" dirty="0">
                <a:solidFill>
                  <a:schemeClr val="accent2"/>
                </a:solidFill>
              </a:rPr>
              <a:t>45</a:t>
            </a:r>
            <a:r>
              <a:rPr lang="zh-CN" b="1" dirty="0">
                <a:solidFill>
                  <a:schemeClr val="accent2"/>
                </a:solidFill>
              </a:rPr>
              <a:t>自评：一般</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262058" y="3890381"/>
            <a:ext cx="4095641" cy="1511909"/>
          </a:xfrm>
          <a:prstGeom prst="rect">
            <a:avLst/>
          </a:prstGeom>
        </p:spPr>
      </p:pic>
      <p:pic>
        <p:nvPicPr>
          <p:cNvPr id="8" name="图片 7"/>
          <p:cNvPicPr>
            <a:picLocks noChangeAspect="1"/>
          </p:cNvPicPr>
          <p:nvPr/>
        </p:nvPicPr>
        <p:blipFill>
          <a:blip r:embed="rId2"/>
          <a:stretch>
            <a:fillRect/>
          </a:stretch>
        </p:blipFill>
        <p:spPr>
          <a:xfrm>
            <a:off x="6612052" y="1183581"/>
            <a:ext cx="4028818" cy="4853709"/>
          </a:xfrm>
          <a:prstGeom prst="rect">
            <a:avLst/>
          </a:prstGeom>
        </p:spPr>
      </p:pic>
      <p:sp>
        <p:nvSpPr>
          <p:cNvPr id="9" name="文本框 8"/>
          <p:cNvSpPr txBox="1"/>
          <p:nvPr/>
        </p:nvSpPr>
        <p:spPr>
          <a:xfrm>
            <a:off x="1893455" y="1828800"/>
            <a:ext cx="2262909" cy="645160"/>
          </a:xfrm>
          <a:prstGeom prst="rect">
            <a:avLst/>
          </a:prstGeom>
          <a:noFill/>
        </p:spPr>
        <p:txBody>
          <a:bodyPr wrap="square" rtlCol="0">
            <a:spAutoFit/>
          </a:bodyPr>
          <a:lstStyle/>
          <a:p>
            <a:r>
              <a:rPr lang="en-US" altLang="zh-CN" b="1" dirty="0"/>
              <a:t>CCB</a:t>
            </a:r>
            <a:r>
              <a:rPr lang="zh-CN" altLang="en-US" b="1" dirty="0"/>
              <a:t>章程中建议了</a:t>
            </a:r>
            <a:r>
              <a:rPr lang="en-US" altLang="zh-CN" b="1" dirty="0"/>
              <a:t>CCB</a:t>
            </a:r>
            <a:r>
              <a:rPr lang="zh-CN" altLang="en-US" b="1" dirty="0"/>
              <a:t>组织人选</a:t>
            </a:r>
            <a:endParaRPr lang="en-US" altLang="zh-CN" b="1" dirty="0"/>
          </a:p>
        </p:txBody>
      </p:sp>
      <p:sp>
        <p:nvSpPr>
          <p:cNvPr id="11" name="文本框 10"/>
          <p:cNvSpPr txBox="1"/>
          <p:nvPr/>
        </p:nvSpPr>
        <p:spPr>
          <a:xfrm>
            <a:off x="895927" y="2967335"/>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p:cNvSpPr txBox="1"/>
          <p:nvPr/>
        </p:nvSpPr>
        <p:spPr>
          <a:xfrm>
            <a:off x="3944667" y="765143"/>
            <a:ext cx="6094520" cy="645160"/>
          </a:xfrm>
          <a:prstGeom prst="rect">
            <a:avLst/>
          </a:prstGeom>
          <a:noFill/>
        </p:spPr>
        <p:txBody>
          <a:bodyPr wrap="square">
            <a:spAutoFit/>
          </a:bodyPr>
          <a:lstStyle/>
          <a:p>
            <a:r>
              <a:rPr lang="en-US" altLang="zh-CN" b="1" dirty="0">
                <a:solidFill>
                  <a:schemeClr val="accent2"/>
                </a:solidFill>
              </a:rPr>
              <a:t>42.</a:t>
            </a:r>
            <a:r>
              <a:rPr lang="zh-CN" altLang="en-US" b="1" dirty="0">
                <a:solidFill>
                  <a:schemeClr val="accent2"/>
                </a:solidFill>
              </a:rPr>
              <a:t>针对项目的需求变化，是否建议了</a:t>
            </a:r>
            <a:r>
              <a:rPr lang="en-US" altLang="zh-CN" b="1" dirty="0">
                <a:solidFill>
                  <a:schemeClr val="accent2"/>
                </a:solidFill>
              </a:rPr>
              <a:t>CCB</a:t>
            </a:r>
            <a:r>
              <a:rPr lang="zh-CN" altLang="en-US" b="1" dirty="0">
                <a:solidFill>
                  <a:schemeClr val="accent2"/>
                </a:solidFill>
              </a:rPr>
              <a:t>组织和人选？为什么？</a:t>
            </a:r>
            <a:endParaRPr lang="zh-CN" altLang="en-US" b="1" dirty="0">
              <a:solidFill>
                <a:schemeClr val="accent2"/>
              </a:solidFill>
            </a:endParaRPr>
          </a:p>
        </p:txBody>
      </p:sp>
      <p:sp>
        <p:nvSpPr>
          <p:cNvPr id="2" name="文本框 1"/>
          <p:cNvSpPr txBox="1"/>
          <p:nvPr/>
        </p:nvSpPr>
        <p:spPr>
          <a:xfrm>
            <a:off x="4015740" y="1617980"/>
            <a:ext cx="2748915" cy="922020"/>
          </a:xfrm>
          <a:prstGeom prst="rect">
            <a:avLst/>
          </a:prstGeom>
          <a:noFill/>
        </p:spPr>
        <p:txBody>
          <a:bodyPr wrap="square" rtlCol="0">
            <a:spAutoFit/>
          </a:bodyPr>
          <a:lstStyle/>
          <a:p>
            <a:pPr lvl="0" algn="l">
              <a:buClrTx/>
              <a:buSzTx/>
              <a:buFontTx/>
            </a:pPr>
            <a:r>
              <a:rPr lang="en-US" altLang="zh-CN" b="1" dirty="0">
                <a:solidFill>
                  <a:schemeClr val="accent2"/>
                </a:solidFill>
                <a:sym typeface="+mn-ea"/>
              </a:rPr>
              <a:t>42</a:t>
            </a:r>
            <a:r>
              <a:rPr lang="en-US" altLang="zh-CN" b="1" dirty="0">
                <a:solidFill>
                  <a:schemeClr val="accent2"/>
                </a:solidFill>
                <a:sym typeface="+mn-ea"/>
              </a:rPr>
              <a:t>自评：一般</a:t>
            </a:r>
            <a:endParaRPr lang="en-US" altLang="zh-CN" b="1" dirty="0">
              <a:solidFill>
                <a:schemeClr val="accent2"/>
              </a:solidFill>
              <a:sym typeface="+mn-ea"/>
            </a:endParaRPr>
          </a:p>
          <a:p>
            <a:pPr lvl="0" algn="l">
              <a:buClrTx/>
              <a:buSzTx/>
              <a:buFontTx/>
            </a:pPr>
            <a:r>
              <a:rPr lang="en-US" altLang="zh-CN" b="1" dirty="0">
                <a:solidFill>
                  <a:schemeClr val="accent2"/>
                </a:solidFill>
                <a:sym typeface="+mn-ea"/>
              </a:rPr>
              <a:t>建立</a:t>
            </a:r>
            <a:r>
              <a:rPr lang="en-US" altLang="zh-CN" b="1" dirty="0">
                <a:solidFill>
                  <a:schemeClr val="accent2"/>
                </a:solidFill>
                <a:sym typeface="+mn-ea"/>
              </a:rPr>
              <a:t>CCB</a:t>
            </a:r>
            <a:r>
              <a:rPr lang="en-US" altLang="zh-CN" b="1" dirty="0">
                <a:solidFill>
                  <a:schemeClr val="accent2"/>
                </a:solidFill>
                <a:sym typeface="+mn-ea"/>
              </a:rPr>
              <a:t>委员会</a:t>
            </a:r>
            <a:endParaRPr lang="en-US" altLang="zh-CN" b="1" dirty="0">
              <a:solidFill>
                <a:schemeClr val="accent2"/>
              </a:solidFill>
              <a:sym typeface="+mn-ea"/>
            </a:endParaRPr>
          </a:p>
          <a:p>
            <a:pPr lvl="0" algn="l">
              <a:buClrTx/>
              <a:buSzTx/>
              <a:buFontTx/>
            </a:pPr>
            <a:r>
              <a:rPr lang="en-US" altLang="zh-CN" b="1" dirty="0">
                <a:solidFill>
                  <a:schemeClr val="accent2"/>
                </a:solidFill>
                <a:sym typeface="+mn-ea"/>
              </a:rPr>
              <a:t>并报告了人选</a:t>
            </a:r>
            <a:endParaRPr lang="en-US" altLang="zh-CN" b="1" dirty="0">
              <a:solidFill>
                <a:schemeClr val="accent2"/>
              </a:solidFill>
              <a:sym typeface="+mn-ea"/>
            </a:endParaRPr>
          </a:p>
        </p:txBody>
      </p:sp>
      <p:pic>
        <p:nvPicPr>
          <p:cNvPr id="3" name="图片 2"/>
          <p:cNvPicPr>
            <a:picLocks noChangeAspect="1"/>
          </p:cNvPicPr>
          <p:nvPr/>
        </p:nvPicPr>
        <p:blipFill>
          <a:blip r:embed="rId4"/>
          <a:stretch>
            <a:fillRect/>
          </a:stretch>
        </p:blipFill>
        <p:spPr>
          <a:xfrm>
            <a:off x="1570990" y="5222240"/>
            <a:ext cx="4343400" cy="815340"/>
          </a:xfrm>
          <a:prstGeom prst="rect">
            <a:avLst/>
          </a:prstGeom>
        </p:spPr>
      </p:pic>
      <p:pic>
        <p:nvPicPr>
          <p:cNvPr id="7" name="图片 6"/>
          <p:cNvPicPr>
            <a:picLocks noChangeAspect="1"/>
          </p:cNvPicPr>
          <p:nvPr/>
        </p:nvPicPr>
        <p:blipFill>
          <a:blip r:embed="rId5"/>
          <a:srcRect t="63964"/>
          <a:stretch>
            <a:fillRect/>
          </a:stretch>
        </p:blipFill>
        <p:spPr>
          <a:xfrm>
            <a:off x="9526905" y="5128895"/>
            <a:ext cx="1737995" cy="908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98978" y="3556232"/>
            <a:ext cx="3546764" cy="1754326"/>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/[S5]</a:t>
            </a:r>
            <a:r>
              <a:rPr lang="zh-CN" altLang="en-US" dirty="0">
                <a:hlinkClick r:id="rId1"/>
              </a:rPr>
              <a:t>软件需求变更</a:t>
            </a:r>
            <a:r>
              <a:rPr lang="en-US" altLang="zh-CN" dirty="0">
                <a:hlinkClick r:id="rId1"/>
              </a:rPr>
              <a:t>/003CCB</a:t>
            </a:r>
            <a:r>
              <a:rPr lang="zh-CN" altLang="en-US" dirty="0">
                <a:hlinkClick r:id="rId1"/>
              </a:rPr>
              <a:t>相关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5" name="图片 4"/>
          <p:cNvPicPr>
            <a:picLocks noChangeAspect="1"/>
          </p:cNvPicPr>
          <p:nvPr/>
        </p:nvPicPr>
        <p:blipFill>
          <a:blip r:embed="rId2"/>
          <a:stretch>
            <a:fillRect/>
          </a:stretch>
        </p:blipFill>
        <p:spPr>
          <a:xfrm>
            <a:off x="5343396" y="2228147"/>
            <a:ext cx="5000000" cy="1990476"/>
          </a:xfrm>
          <a:prstGeom prst="rect">
            <a:avLst/>
          </a:prstGeom>
        </p:spPr>
      </p:pic>
      <p:sp>
        <p:nvSpPr>
          <p:cNvPr id="6" name="文本框 5"/>
          <p:cNvSpPr txBox="1"/>
          <p:nvPr/>
        </p:nvSpPr>
        <p:spPr>
          <a:xfrm>
            <a:off x="3864005" y="746512"/>
            <a:ext cx="6094520" cy="645160"/>
          </a:xfrm>
          <a:prstGeom prst="rect">
            <a:avLst/>
          </a:prstGeom>
          <a:noFill/>
        </p:spPr>
        <p:txBody>
          <a:bodyPr wrap="square">
            <a:spAutoFit/>
          </a:bodyPr>
          <a:lstStyle/>
          <a:p>
            <a:r>
              <a:rPr lang="en-US" altLang="zh-CN" b="1" dirty="0">
                <a:solidFill>
                  <a:schemeClr val="accent2"/>
                </a:solidFill>
              </a:rPr>
              <a:t>43.</a:t>
            </a:r>
            <a:r>
              <a:rPr lang="zh-CN" altLang="en-US" b="1" dirty="0">
                <a:solidFill>
                  <a:schemeClr val="accent2"/>
                </a:solidFill>
              </a:rPr>
              <a:t>针对用户的需求变化，是否提交了需求变更申请报告？内容是否完整？</a:t>
            </a:r>
            <a:endParaRPr lang="zh-CN" altLang="en-US" b="1" dirty="0">
              <a:solidFill>
                <a:schemeClr val="accent2"/>
              </a:solidFill>
            </a:endParaRPr>
          </a:p>
        </p:txBody>
      </p:sp>
      <p:sp>
        <p:nvSpPr>
          <p:cNvPr id="2" name="文本框 1"/>
          <p:cNvSpPr txBox="1"/>
          <p:nvPr/>
        </p:nvSpPr>
        <p:spPr>
          <a:xfrm>
            <a:off x="3970685" y="1486922"/>
            <a:ext cx="6094520" cy="645160"/>
          </a:xfrm>
          <a:prstGeom prst="rect">
            <a:avLst/>
          </a:prstGeom>
          <a:noFill/>
        </p:spPr>
        <p:txBody>
          <a:bodyPr wrap="square">
            <a:spAutoFit/>
          </a:bodyPr>
          <a:p>
            <a:r>
              <a:rPr lang="en-US" altLang="zh-CN" b="1" dirty="0">
                <a:solidFill>
                  <a:schemeClr val="accent2"/>
                </a:solidFill>
              </a:rPr>
              <a:t>43</a:t>
            </a:r>
            <a:r>
              <a:rPr lang="zh-CN" b="1" dirty="0">
                <a:solidFill>
                  <a:schemeClr val="accent2"/>
                </a:solidFill>
              </a:rPr>
              <a:t>自评：一般</a:t>
            </a:r>
            <a:endParaRPr lang="zh-CN" b="1" dirty="0">
              <a:solidFill>
                <a:schemeClr val="accent2"/>
              </a:solidFill>
            </a:endParaRPr>
          </a:p>
          <a:p>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893455" y="1828800"/>
            <a:ext cx="3157810" cy="368300"/>
          </a:xfrm>
          <a:prstGeom prst="rect">
            <a:avLst/>
          </a:prstGeom>
          <a:noFill/>
        </p:spPr>
        <p:txBody>
          <a:bodyPr wrap="square" rtlCol="0">
            <a:spAutoFit/>
          </a:bodyPr>
          <a:lstStyle/>
          <a:p>
            <a:r>
              <a:rPr lang="zh-CN" altLang="en-US" dirty="0"/>
              <a:t>需求变更申请报告</a:t>
            </a:r>
            <a:endParaRPr lang="en-US" altLang="zh-CN" dirty="0"/>
          </a:p>
        </p:txBody>
      </p:sp>
      <p:sp>
        <p:nvSpPr>
          <p:cNvPr id="11" name="文本框 10"/>
          <p:cNvSpPr txBox="1"/>
          <p:nvPr/>
        </p:nvSpPr>
        <p:spPr>
          <a:xfrm>
            <a:off x="1698978" y="3556232"/>
            <a:ext cx="3546764" cy="1754326"/>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/[S5]</a:t>
            </a:r>
            <a:r>
              <a:rPr lang="zh-CN" altLang="en-US" dirty="0">
                <a:hlinkClick r:id="rId1"/>
              </a:rPr>
              <a:t>软件需求变更</a:t>
            </a:r>
            <a:r>
              <a:rPr lang="en-US" altLang="zh-CN" dirty="0">
                <a:hlinkClick r:id="rId1"/>
              </a:rPr>
              <a:t>/003CCB</a:t>
            </a:r>
            <a:r>
              <a:rPr lang="zh-CN" altLang="en-US" dirty="0">
                <a:hlinkClick r:id="rId1"/>
              </a:rPr>
              <a:t>相关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8035638" y="1030098"/>
            <a:ext cx="3157810" cy="4092720"/>
          </a:xfrm>
          <a:prstGeom prst="rect">
            <a:avLst/>
          </a:prstGeom>
        </p:spPr>
      </p:pic>
      <p:pic>
        <p:nvPicPr>
          <p:cNvPr id="2" name="图片 1"/>
          <p:cNvPicPr>
            <a:picLocks noChangeAspect="1"/>
          </p:cNvPicPr>
          <p:nvPr/>
        </p:nvPicPr>
        <p:blipFill>
          <a:blip r:embed="rId3"/>
          <a:stretch>
            <a:fillRect/>
          </a:stretch>
        </p:blipFill>
        <p:spPr>
          <a:xfrm>
            <a:off x="4759960" y="1104265"/>
            <a:ext cx="3275965" cy="385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6109" r="7342" b="236"/>
          <a:stretch>
            <a:fillRect/>
          </a:stretch>
        </p:blipFill>
        <p:spPr>
          <a:xfrm>
            <a:off x="628650" y="1832610"/>
            <a:ext cx="6459855" cy="4286885"/>
          </a:xfrm>
          <a:prstGeom prst="rect">
            <a:avLst/>
          </a:prstGeom>
        </p:spPr>
      </p:pic>
      <p:sp>
        <p:nvSpPr>
          <p:cNvPr id="5" name="文本框 4"/>
          <p:cNvSpPr txBox="1"/>
          <p:nvPr/>
        </p:nvSpPr>
        <p:spPr>
          <a:xfrm>
            <a:off x="628650" y="1535430"/>
            <a:ext cx="1368425" cy="368300"/>
          </a:xfrm>
          <a:prstGeom prst="rect">
            <a:avLst/>
          </a:prstGeom>
          <a:noFill/>
        </p:spPr>
        <p:txBody>
          <a:bodyPr wrap="square" rtlCol="0">
            <a:spAutoFit/>
          </a:bodyPr>
          <a:lstStyle/>
          <a:p>
            <a:r>
              <a:rPr lang="zh-CN" altLang="en-US" b="1" dirty="0"/>
              <a:t>项目里程碑</a:t>
            </a:r>
            <a:endParaRPr lang="zh-CN" altLang="en-US" b="1" dirty="0"/>
          </a:p>
        </p:txBody>
      </p:sp>
      <p:sp>
        <p:nvSpPr>
          <p:cNvPr id="7" name="文本框 6"/>
          <p:cNvSpPr txBox="1"/>
          <p:nvPr/>
        </p:nvSpPr>
        <p:spPr>
          <a:xfrm>
            <a:off x="4406265" y="657225"/>
            <a:ext cx="6398895" cy="645160"/>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a:t>
            </a:r>
            <a:r>
              <a:rPr lang="zh-CN" altLang="zh-CN" sz="1800" b="1" kern="100" dirty="0">
                <a:solidFill>
                  <a:schemeClr val="accent2"/>
                </a:solidFill>
                <a:effectLst/>
                <a:ea typeface="宋体" panose="02010600030101010101" pitchFamily="2" charset="-122"/>
                <a:cs typeface="Times New Roman" panose="02020603050405020304" pitchFamily="18" charset="0"/>
              </a:rPr>
              <a:t>是否在每个里程碑阶段都准备了相关的演示材料？格式是否符合要求？整体效果如何？</a:t>
            </a:r>
            <a:endParaRPr lang="zh-CN" altLang="en-US" dirty="0">
              <a:solidFill>
                <a:schemeClr val="accent2"/>
              </a:solidFill>
            </a:endParaRPr>
          </a:p>
        </p:txBody>
      </p:sp>
      <p:pic>
        <p:nvPicPr>
          <p:cNvPr id="2" name="图片 1"/>
          <p:cNvPicPr>
            <a:picLocks noChangeAspect="1"/>
          </p:cNvPicPr>
          <p:nvPr/>
        </p:nvPicPr>
        <p:blipFill>
          <a:blip r:embed="rId2"/>
          <a:srcRect l="5201" t="546" r="12330"/>
          <a:stretch>
            <a:fillRect/>
          </a:stretch>
        </p:blipFill>
        <p:spPr>
          <a:xfrm>
            <a:off x="7088505" y="2283460"/>
            <a:ext cx="4408805" cy="1849120"/>
          </a:xfrm>
          <a:prstGeom prst="rect">
            <a:avLst/>
          </a:prstGeom>
        </p:spPr>
      </p:pic>
      <p:pic>
        <p:nvPicPr>
          <p:cNvPr id="9" name="图片 8"/>
          <p:cNvPicPr>
            <a:picLocks noChangeAspect="1"/>
          </p:cNvPicPr>
          <p:nvPr/>
        </p:nvPicPr>
        <p:blipFill>
          <a:blip r:embed="rId3"/>
          <a:srcRect l="2607" t="37263" r="12278"/>
          <a:stretch>
            <a:fillRect/>
          </a:stretch>
        </p:blipFill>
        <p:spPr>
          <a:xfrm>
            <a:off x="7088505" y="4132580"/>
            <a:ext cx="4428490" cy="922655"/>
          </a:xfrm>
          <a:prstGeom prst="rect">
            <a:avLst/>
          </a:prstGeom>
        </p:spPr>
      </p:pic>
      <p:pic>
        <p:nvPicPr>
          <p:cNvPr id="10" name="图片 9"/>
          <p:cNvPicPr>
            <a:picLocks noChangeAspect="1"/>
          </p:cNvPicPr>
          <p:nvPr/>
        </p:nvPicPr>
        <p:blipFill>
          <a:blip r:embed="rId4"/>
          <a:srcRect l="1721" t="66563" r="14360" b="3619"/>
          <a:stretch>
            <a:fillRect/>
          </a:stretch>
        </p:blipFill>
        <p:spPr>
          <a:xfrm>
            <a:off x="7088505" y="5461000"/>
            <a:ext cx="4428490" cy="371475"/>
          </a:xfrm>
          <a:prstGeom prst="rect">
            <a:avLst/>
          </a:prstGeom>
        </p:spPr>
      </p:pic>
      <p:pic>
        <p:nvPicPr>
          <p:cNvPr id="11" name="图片 10"/>
          <p:cNvPicPr>
            <a:picLocks noChangeAspect="1"/>
          </p:cNvPicPr>
          <p:nvPr/>
        </p:nvPicPr>
        <p:blipFill>
          <a:blip r:embed="rId5"/>
          <a:srcRect r="13008" b="6579"/>
          <a:stretch>
            <a:fillRect/>
          </a:stretch>
        </p:blipFill>
        <p:spPr>
          <a:xfrm>
            <a:off x="7098665" y="5055235"/>
            <a:ext cx="4408170" cy="405765"/>
          </a:xfrm>
          <a:prstGeom prst="rect">
            <a:avLst/>
          </a:prstGeom>
        </p:spPr>
      </p:pic>
      <p:sp>
        <p:nvSpPr>
          <p:cNvPr id="12" name="文本框 11"/>
          <p:cNvSpPr txBox="1"/>
          <p:nvPr/>
        </p:nvSpPr>
        <p:spPr>
          <a:xfrm>
            <a:off x="4406265" y="1258570"/>
            <a:ext cx="6508750" cy="645160"/>
          </a:xfrm>
          <a:prstGeom prst="rect">
            <a:avLst/>
          </a:prstGeom>
          <a:noFill/>
        </p:spPr>
        <p:txBody>
          <a:bodyPr wrap="square">
            <a:spAutoFit/>
          </a:bodyPr>
          <a:lstStyle/>
          <a:p>
            <a:pPr lvl="0" algn="l">
              <a:buClrTx/>
              <a:buSzTx/>
              <a:buFontTx/>
            </a:pPr>
            <a:r>
              <a:rPr lang="en-US" altLang="zh-CN" b="1" kern="100" dirty="0">
                <a:solidFill>
                  <a:schemeClr val="accent2"/>
                </a:solidFill>
                <a:effectLst/>
                <a:ea typeface="宋体" panose="02010600030101010101" pitchFamily="2" charset="-122"/>
                <a:cs typeface="Times New Roman" panose="02020603050405020304" pitchFamily="18" charset="0"/>
                <a:sym typeface="+mn-ea"/>
              </a:rPr>
              <a:t>条目</a:t>
            </a:r>
            <a:r>
              <a:rPr lang="en-US" altLang="zh-CN" b="1" kern="100" dirty="0">
                <a:solidFill>
                  <a:schemeClr val="accent2"/>
                </a:solidFill>
                <a:effectLst/>
                <a:ea typeface="宋体" panose="02010600030101010101" pitchFamily="2" charset="-122"/>
                <a:cs typeface="Times New Roman" panose="02020603050405020304" pitchFamily="18" charset="0"/>
                <a:sym typeface="+mn-ea"/>
              </a:rPr>
              <a:t>1</a:t>
            </a:r>
            <a:r>
              <a:rPr lang="en-US" altLang="zh-CN" b="1" kern="100" dirty="0">
                <a:solidFill>
                  <a:schemeClr val="accent2"/>
                </a:solidFill>
                <a:effectLst/>
                <a:ea typeface="宋体" panose="02010600030101010101" pitchFamily="2" charset="-122"/>
                <a:cs typeface="Times New Roman" panose="02020603050405020304" pitchFamily="18" charset="0"/>
                <a:sym typeface="+mn-ea"/>
              </a:rPr>
              <a:t>自评情况：一般</a:t>
            </a:r>
            <a:r>
              <a:rPr lang="zh-CN" altLang="en-US" b="1" kern="100" dirty="0">
                <a:solidFill>
                  <a:schemeClr val="accent2"/>
                </a:solidFill>
                <a:effectLst/>
                <a:ea typeface="宋体" panose="02010600030101010101" pitchFamily="2" charset="-122"/>
                <a:cs typeface="Times New Roman" panose="02020603050405020304" pitchFamily="18" charset="0"/>
                <a:sym typeface="+mn-ea"/>
              </a:rPr>
              <a:t>。</a:t>
            </a:r>
            <a:r>
              <a:rPr lang="en-US" altLang="zh-CN" b="1" kern="100" dirty="0">
                <a:solidFill>
                  <a:schemeClr val="accent2"/>
                </a:solidFill>
                <a:effectLst/>
                <a:ea typeface="宋体" panose="02010600030101010101" pitchFamily="2" charset="-122"/>
                <a:cs typeface="Times New Roman" panose="02020603050405020304" pitchFamily="18" charset="0"/>
                <a:sym typeface="+mn-ea"/>
              </a:rPr>
              <a:t>因为</a:t>
            </a:r>
            <a:r>
              <a:rPr lang="zh-CN" altLang="en-US" b="1" kern="100" dirty="0">
                <a:solidFill>
                  <a:schemeClr val="accent2"/>
                </a:solidFill>
                <a:effectLst/>
                <a:ea typeface="宋体" panose="02010600030101010101" pitchFamily="2" charset="-122"/>
                <a:cs typeface="Times New Roman" panose="02020603050405020304" pitchFamily="18" charset="0"/>
                <a:sym typeface="+mn-ea"/>
              </a:rPr>
              <a:t>每</a:t>
            </a:r>
            <a:r>
              <a:rPr lang="en-US" altLang="zh-CN" b="1" kern="100" dirty="0">
                <a:solidFill>
                  <a:schemeClr val="accent2"/>
                </a:solidFill>
                <a:effectLst/>
                <a:ea typeface="宋体" panose="02010600030101010101" pitchFamily="2" charset="-122"/>
                <a:cs typeface="Times New Roman" panose="02020603050405020304" pitchFamily="18" charset="0"/>
                <a:sym typeface="+mn-ea"/>
              </a:rPr>
              <a:t>次都担心被抽到，所以演示材料齐全，但是每次评审打分不太乐观，可先效果还是不太好。</a:t>
            </a:r>
            <a:endParaRPr lang="en-US" altLang="zh-CN" b="1" kern="100" dirty="0">
              <a:solidFill>
                <a:schemeClr val="accent2"/>
              </a:solidFill>
              <a:effectLst/>
              <a:ea typeface="宋体" panose="0201060003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spid="_x0000_s3" name="Document" r:id="rId1" imgW="5276215" imgH="8710930" progId="Word.Document.8">
                  <p:embed/>
                </p:oleObj>
              </mc:Choice>
              <mc:Fallback>
                <p:oleObj name="Document" r:id="rId1" imgW="5276215" imgH="8710930" progId="Word.Document.8">
                  <p:embed/>
                  <p:pic>
                    <p:nvPicPr>
                      <p:cNvPr id="0" name="图片 -1"/>
                      <p:cNvPicPr/>
                      <p:nvPr/>
                    </p:nvPicPr>
                    <p:blipFill>
                      <a:blip r:embed="rId2"/>
                      <a:stretch>
                        <a:fillRect/>
                      </a:stretch>
                    </p:blipFill>
                    <p:spPr>
                      <a:xfrm>
                        <a:off x="8046651" y="506866"/>
                        <a:ext cx="3281362" cy="5418137"/>
                      </a:xfrm>
                      <a:prstGeom prst="rect">
                        <a:avLst/>
                      </a:prstGeom>
                    </p:spPr>
                  </p:pic>
                </p:oleObj>
              </mc:Fallback>
            </mc:AlternateContent>
          </a:graphicData>
        </a:graphic>
      </p:graphicFrame>
      <p:pic>
        <p:nvPicPr>
          <p:cNvPr id="7" name="图片 6"/>
          <p:cNvPicPr>
            <a:picLocks noChangeAspect="1"/>
          </p:cNvPicPr>
          <p:nvPr/>
        </p:nvPicPr>
        <p:blipFill>
          <a:blip r:embed="rId3"/>
          <a:stretch>
            <a:fillRect/>
          </a:stretch>
        </p:blipFill>
        <p:spPr>
          <a:xfrm>
            <a:off x="3867167" y="777628"/>
            <a:ext cx="4262358" cy="3758885"/>
          </a:xfrm>
          <a:prstGeom prst="rect">
            <a:avLst/>
          </a:prstGeom>
        </p:spPr>
      </p:pic>
      <p:sp>
        <p:nvSpPr>
          <p:cNvPr id="9" name="文本框 8"/>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endParaRPr lang="zh-CN" altLang="en-US" dirty="0"/>
          </a:p>
        </p:txBody>
      </p:sp>
      <p:sp>
        <p:nvSpPr>
          <p:cNvPr id="11" name="文本框 10"/>
          <p:cNvSpPr txBox="1"/>
          <p:nvPr/>
        </p:nvSpPr>
        <p:spPr>
          <a:xfrm>
            <a:off x="1416679" y="4778350"/>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/002</a:t>
            </a:r>
            <a:r>
              <a:rPr lang="zh-CN" altLang="en-US" dirty="0">
                <a:hlinkClick r:id="rId4"/>
              </a:rPr>
              <a:t>变更影响分析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endParaRPr lang="zh-CN" altLang="en-US" dirty="0"/>
          </a:p>
        </p:txBody>
      </p:sp>
      <p:sp>
        <p:nvSpPr>
          <p:cNvPr id="8" name="文本框 7"/>
          <p:cNvSpPr txBox="1"/>
          <p:nvPr/>
        </p:nvSpPr>
        <p:spPr>
          <a:xfrm>
            <a:off x="1366982" y="2084931"/>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/[S5]</a:t>
            </a:r>
            <a:r>
              <a:rPr lang="zh-CN" altLang="en-US" dirty="0">
                <a:hlinkClick r:id="rId1"/>
              </a:rPr>
              <a:t>软件需求变更</a:t>
            </a:r>
            <a:r>
              <a:rPr lang="en-US" altLang="zh-CN" dirty="0">
                <a:hlinkClick r:id="rId1"/>
              </a:rPr>
              <a:t>/005</a:t>
            </a:r>
            <a:r>
              <a:rPr lang="zh-CN" altLang="en-US" dirty="0">
                <a:hlinkClick r:id="rId1"/>
              </a:rPr>
              <a:t>需求跟踪矩阵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7" name="文本框 6"/>
          <p:cNvSpPr txBox="1"/>
          <p:nvPr/>
        </p:nvSpPr>
        <p:spPr>
          <a:xfrm>
            <a:off x="4210235" y="703511"/>
            <a:ext cx="6094520" cy="645160"/>
          </a:xfrm>
          <a:prstGeom prst="rect">
            <a:avLst/>
          </a:prstGeom>
          <a:noFill/>
        </p:spPr>
        <p:txBody>
          <a:bodyPr wrap="square">
            <a:spAutoFit/>
          </a:bodyPr>
          <a:lstStyle/>
          <a:p>
            <a:r>
              <a:rPr lang="en-US" altLang="zh-CN" b="1" dirty="0">
                <a:solidFill>
                  <a:schemeClr val="accent2"/>
                </a:solidFill>
              </a:rPr>
              <a:t>44.</a:t>
            </a:r>
            <a:r>
              <a:rPr lang="zh-CN" altLang="en-US" b="1" dirty="0">
                <a:solidFill>
                  <a:schemeClr val="accent2"/>
                </a:solidFill>
              </a:rPr>
              <a:t>是否采用了需求管理工具对用户的需求变化进行了需求变更影响分析？效果如何？</a:t>
            </a:r>
            <a:endParaRPr lang="zh-CN" altLang="en-US" b="1" dirty="0">
              <a:solidFill>
                <a:schemeClr val="accent2"/>
              </a:solidFill>
            </a:endParaRPr>
          </a:p>
        </p:txBody>
      </p:sp>
      <p:pic>
        <p:nvPicPr>
          <p:cNvPr id="9" name="图片 8"/>
          <p:cNvPicPr>
            <a:picLocks noChangeAspect="1"/>
          </p:cNvPicPr>
          <p:nvPr/>
        </p:nvPicPr>
        <p:blipFill>
          <a:blip r:embed="rId2"/>
          <a:stretch>
            <a:fillRect/>
          </a:stretch>
        </p:blipFill>
        <p:spPr>
          <a:xfrm>
            <a:off x="1684353" y="3671306"/>
            <a:ext cx="8546204" cy="1261272"/>
          </a:xfrm>
          <a:prstGeom prst="rect">
            <a:avLst/>
          </a:prstGeom>
        </p:spPr>
      </p:pic>
      <p:sp>
        <p:nvSpPr>
          <p:cNvPr id="2" name="文本框 1"/>
          <p:cNvSpPr txBox="1"/>
          <p:nvPr/>
        </p:nvSpPr>
        <p:spPr>
          <a:xfrm>
            <a:off x="4276275" y="3102541"/>
            <a:ext cx="6094520" cy="368300"/>
          </a:xfrm>
          <a:prstGeom prst="rect">
            <a:avLst/>
          </a:prstGeom>
          <a:noFill/>
        </p:spPr>
        <p:txBody>
          <a:bodyPr wrap="square">
            <a:spAutoFit/>
          </a:bodyPr>
          <a:p>
            <a:r>
              <a:rPr lang="en-US" altLang="zh-CN" b="1" dirty="0">
                <a:solidFill>
                  <a:schemeClr val="accent2"/>
                </a:solidFill>
              </a:rPr>
              <a:t>44</a:t>
            </a:r>
            <a:r>
              <a:rPr lang="zh-CN" b="1" dirty="0">
                <a:solidFill>
                  <a:schemeClr val="accent2"/>
                </a:solidFill>
              </a:rPr>
              <a:t>自评：一般</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61898" y="3062025"/>
            <a:ext cx="3958172"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/[C5]</a:t>
            </a:r>
            <a:r>
              <a:rPr lang="zh-CN" altLang="en-US" dirty="0">
                <a:hlinkClick r:id="rId1"/>
              </a:rPr>
              <a:t>原型设计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1261898" y="1531247"/>
            <a:ext cx="2095130" cy="646331"/>
          </a:xfrm>
          <a:prstGeom prst="rect">
            <a:avLst/>
          </a:prstGeom>
          <a:noFill/>
        </p:spPr>
        <p:txBody>
          <a:bodyPr wrap="square" rtlCol="0">
            <a:spAutoFit/>
          </a:bodyPr>
          <a:lstStyle/>
          <a:p>
            <a:r>
              <a:rPr lang="zh-CN" altLang="en-US" dirty="0"/>
              <a:t>分为普通用户与管理员用户界面原型</a:t>
            </a:r>
            <a:endParaRPr lang="zh-CN" altLang="en-US" dirty="0"/>
          </a:p>
        </p:txBody>
      </p:sp>
      <p:pic>
        <p:nvPicPr>
          <p:cNvPr id="10" name="图片 9"/>
          <p:cNvPicPr>
            <a:picLocks noChangeAspect="1"/>
          </p:cNvPicPr>
          <p:nvPr/>
        </p:nvPicPr>
        <p:blipFill>
          <a:blip r:embed="rId2"/>
          <a:stretch>
            <a:fillRect/>
          </a:stretch>
        </p:blipFill>
        <p:spPr>
          <a:xfrm>
            <a:off x="5858507" y="1191421"/>
            <a:ext cx="5387299" cy="4549125"/>
          </a:xfrm>
          <a:prstGeom prst="rect">
            <a:avLst/>
          </a:prstGeom>
        </p:spPr>
      </p:pic>
      <p:sp>
        <p:nvSpPr>
          <p:cNvPr id="7" name="文本框 6"/>
          <p:cNvSpPr txBox="1"/>
          <p:nvPr/>
        </p:nvSpPr>
        <p:spPr>
          <a:xfrm>
            <a:off x="3508899" y="777628"/>
            <a:ext cx="6094520" cy="645160"/>
          </a:xfrm>
          <a:prstGeom prst="rect">
            <a:avLst/>
          </a:prstGeom>
          <a:noFill/>
        </p:spPr>
        <p:txBody>
          <a:bodyPr wrap="square">
            <a:spAutoFit/>
          </a:bodyPr>
          <a:lstStyle/>
          <a:p>
            <a:r>
              <a:rPr lang="en-US" altLang="zh-CN" b="1" dirty="0">
                <a:solidFill>
                  <a:schemeClr val="accent2"/>
                </a:solidFill>
              </a:rPr>
              <a:t>46.</a:t>
            </a:r>
            <a:r>
              <a:rPr lang="zh-CN" altLang="en-US" b="1" dirty="0">
                <a:solidFill>
                  <a:schemeClr val="accent2"/>
                </a:solidFill>
              </a:rPr>
              <a:t>界面原型是否达到了高保真的效果？交互使用是否便捷、有效？</a:t>
            </a:r>
            <a:endParaRPr lang="zh-CN" altLang="en-US" b="1" dirty="0">
              <a:solidFill>
                <a:schemeClr val="accent2"/>
              </a:solidFill>
            </a:endParaRPr>
          </a:p>
        </p:txBody>
      </p:sp>
      <p:sp>
        <p:nvSpPr>
          <p:cNvPr id="9" name="文本框 8"/>
          <p:cNvSpPr txBox="1"/>
          <p:nvPr/>
        </p:nvSpPr>
        <p:spPr>
          <a:xfrm>
            <a:off x="3508899" y="1574862"/>
            <a:ext cx="6094520" cy="645160"/>
          </a:xfrm>
          <a:prstGeom prst="rect">
            <a:avLst/>
          </a:prstGeom>
          <a:noFill/>
        </p:spPr>
        <p:txBody>
          <a:bodyPr wrap="square">
            <a:spAutoFit/>
          </a:bodyPr>
          <a:lstStyle/>
          <a:p>
            <a:r>
              <a:rPr lang="en-US" altLang="zh-CN" b="1" dirty="0">
                <a:solidFill>
                  <a:schemeClr val="accent2"/>
                </a:solidFill>
              </a:rPr>
              <a:t>47.</a:t>
            </a:r>
            <a:r>
              <a:rPr lang="zh-CN" altLang="en-US" b="1" dirty="0">
                <a:solidFill>
                  <a:schemeClr val="accent2"/>
                </a:solidFill>
              </a:rPr>
              <a:t>是否考虑了移动端的访问？界面是否合适移动终端？使用是否便捷、有效？</a:t>
            </a:r>
            <a:endParaRPr lang="zh-CN" altLang="en-US" b="1" dirty="0">
              <a:solidFill>
                <a:schemeClr val="accent2"/>
              </a:solidFill>
            </a:endParaRPr>
          </a:p>
        </p:txBody>
      </p:sp>
      <p:sp>
        <p:nvSpPr>
          <p:cNvPr id="6" name="文本框 5"/>
          <p:cNvSpPr txBox="1"/>
          <p:nvPr/>
        </p:nvSpPr>
        <p:spPr>
          <a:xfrm>
            <a:off x="1261898" y="2415602"/>
            <a:ext cx="2947386" cy="646331"/>
          </a:xfrm>
          <a:prstGeom prst="rect">
            <a:avLst/>
          </a:prstGeom>
          <a:noFill/>
        </p:spPr>
        <p:txBody>
          <a:bodyPr wrap="square" rtlCol="0">
            <a:spAutoFit/>
          </a:bodyPr>
          <a:lstStyle/>
          <a:p>
            <a:r>
              <a:rPr lang="zh-CN" altLang="en-US" dirty="0"/>
              <a:t>界面达到了高保真的效果，可以在移动端访问</a:t>
            </a:r>
            <a:endParaRPr lang="zh-CN" altLang="en-US" dirty="0"/>
          </a:p>
        </p:txBody>
      </p:sp>
      <p:sp>
        <p:nvSpPr>
          <p:cNvPr id="2" name="文本框 1"/>
          <p:cNvSpPr txBox="1"/>
          <p:nvPr/>
        </p:nvSpPr>
        <p:spPr>
          <a:xfrm>
            <a:off x="3357245" y="4539615"/>
            <a:ext cx="2629535" cy="1198880"/>
          </a:xfrm>
          <a:prstGeom prst="rect">
            <a:avLst/>
          </a:prstGeom>
          <a:noFill/>
        </p:spPr>
        <p:txBody>
          <a:bodyPr wrap="square">
            <a:spAutoFit/>
          </a:bodyPr>
          <a:p>
            <a:r>
              <a:rPr lang="en-US" altLang="zh-CN" b="1" dirty="0">
                <a:solidFill>
                  <a:schemeClr val="accent2"/>
                </a:solidFill>
              </a:rPr>
              <a:t>46</a:t>
            </a:r>
            <a:r>
              <a:rPr lang="zh-CN" b="1" dirty="0">
                <a:solidFill>
                  <a:schemeClr val="accent2"/>
                </a:solidFill>
              </a:rPr>
              <a:t>自评：一般</a:t>
            </a:r>
            <a:endParaRPr lang="zh-CN" b="1" dirty="0">
              <a:solidFill>
                <a:schemeClr val="accent2"/>
              </a:solidFill>
            </a:endParaRPr>
          </a:p>
          <a:p>
            <a:r>
              <a:rPr lang="zh-CN" b="1" dirty="0">
                <a:solidFill>
                  <a:schemeClr val="accent2"/>
                </a:solidFill>
              </a:rPr>
              <a:t>交互做的还是比较多的，和一定程度的报错信息</a:t>
            </a:r>
            <a:endParaRPr lang="zh-CN" b="1" dirty="0">
              <a:solidFill>
                <a:schemeClr val="accent2"/>
              </a:solidFill>
            </a:endParaRPr>
          </a:p>
          <a:p>
            <a:r>
              <a:rPr lang="en-US" altLang="zh-CN" b="1" dirty="0">
                <a:solidFill>
                  <a:schemeClr val="accent2"/>
                </a:solidFill>
              </a:rPr>
              <a:t>47</a:t>
            </a:r>
            <a:r>
              <a:rPr lang="zh-CN" altLang="en-US" b="1" dirty="0">
                <a:solidFill>
                  <a:schemeClr val="accent2"/>
                </a:solidFill>
              </a:rPr>
              <a:t>自评：一般</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endParaRPr lang="zh-CN" altLang="en-US" dirty="0"/>
          </a:p>
        </p:txBody>
      </p:sp>
      <p:pic>
        <p:nvPicPr>
          <p:cNvPr id="3" name="图片 2"/>
          <p:cNvPicPr>
            <a:picLocks noChangeAspect="1"/>
          </p:cNvPicPr>
          <p:nvPr/>
        </p:nvPicPr>
        <p:blipFill>
          <a:blip r:embed="rId1"/>
          <a:stretch>
            <a:fillRect/>
          </a:stretch>
        </p:blipFill>
        <p:spPr>
          <a:xfrm>
            <a:off x="2576214" y="1239293"/>
            <a:ext cx="8442664" cy="3562439"/>
          </a:xfrm>
          <a:prstGeom prst="rect">
            <a:avLst/>
          </a:prstGeom>
        </p:spPr>
      </p:pic>
      <p:sp>
        <p:nvSpPr>
          <p:cNvPr id="8" name="文本框 7"/>
          <p:cNvSpPr txBox="1"/>
          <p:nvPr/>
        </p:nvSpPr>
        <p:spPr>
          <a:xfrm>
            <a:off x="1173122" y="3946047"/>
            <a:ext cx="3958172" cy="1477328"/>
          </a:xfrm>
          <a:prstGeom prst="rect">
            <a:avLst/>
          </a:prstGeom>
          <a:noFill/>
        </p:spPr>
        <p:txBody>
          <a:bodyPr wrap="square">
            <a:spAutoFit/>
          </a:bodyPr>
          <a:lstStyle/>
          <a:p>
            <a:r>
              <a:rPr lang="en-US" altLang="zh-CN" dirty="0">
                <a:hlinkClick r:id="rId2"/>
              </a:rPr>
              <a:t>Community-Group-</a:t>
            </a:r>
            <a:r>
              <a:rPr lang="en-US" altLang="zh-CN" dirty="0" err="1">
                <a:hlinkClick r:id="rId2"/>
              </a:rPr>
              <a:t>Purchase_Project</a:t>
            </a:r>
            <a:r>
              <a:rPr lang="en-US" altLang="zh-CN" dirty="0">
                <a:hlinkClick r:id="rId2"/>
              </a:rPr>
              <a:t>/[C5]</a:t>
            </a:r>
            <a:r>
              <a:rPr lang="zh-CN" altLang="en-US" dirty="0">
                <a:hlinkClick r:id="rId2"/>
              </a:rPr>
              <a:t>原型设计 </a:t>
            </a:r>
            <a:r>
              <a:rPr lang="en-US" altLang="zh-CN" dirty="0">
                <a:hlinkClick r:id="rId2"/>
              </a:rPr>
              <a:t>at master · Community-Group-Purchase/Community-Group-</a:t>
            </a:r>
            <a:r>
              <a:rPr lang="en-US" altLang="zh-CN" dirty="0" err="1">
                <a:hlinkClick r:id="rId2"/>
              </a:rPr>
              <a:t>Purchase_Project</a:t>
            </a:r>
            <a:r>
              <a:rPr lang="en-US" altLang="zh-CN" dirty="0">
                <a:hlinkClick r:id="rId2"/>
              </a:rPr>
              <a:t> (github.com)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50323" y="1596968"/>
            <a:ext cx="5039428" cy="819264"/>
          </a:xfrm>
          <a:prstGeom prst="rect">
            <a:avLst/>
          </a:prstGeom>
        </p:spPr>
      </p:pic>
      <p:pic>
        <p:nvPicPr>
          <p:cNvPr id="6" name="图片 5"/>
          <p:cNvPicPr>
            <a:picLocks noChangeAspect="1"/>
          </p:cNvPicPr>
          <p:nvPr/>
        </p:nvPicPr>
        <p:blipFill>
          <a:blip r:embed="rId2"/>
          <a:stretch>
            <a:fillRect/>
          </a:stretch>
        </p:blipFill>
        <p:spPr>
          <a:xfrm>
            <a:off x="1350323" y="2773907"/>
            <a:ext cx="4792215" cy="3230950"/>
          </a:xfrm>
          <a:prstGeom prst="rect">
            <a:avLst/>
          </a:prstGeom>
        </p:spPr>
      </p:pic>
      <p:pic>
        <p:nvPicPr>
          <p:cNvPr id="8" name="图片 7"/>
          <p:cNvPicPr>
            <a:picLocks noChangeAspect="1"/>
          </p:cNvPicPr>
          <p:nvPr/>
        </p:nvPicPr>
        <p:blipFill>
          <a:blip r:embed="rId3"/>
          <a:stretch>
            <a:fillRect/>
          </a:stretch>
        </p:blipFill>
        <p:spPr>
          <a:xfrm>
            <a:off x="3378402" y="2773908"/>
            <a:ext cx="5151317" cy="3230950"/>
          </a:xfrm>
          <a:prstGeom prst="rect">
            <a:avLst/>
          </a:prstGeom>
        </p:spPr>
      </p:pic>
      <p:pic>
        <p:nvPicPr>
          <p:cNvPr id="12" name="图片 11"/>
          <p:cNvPicPr>
            <a:picLocks noChangeAspect="1"/>
          </p:cNvPicPr>
          <p:nvPr/>
        </p:nvPicPr>
        <p:blipFill>
          <a:blip r:embed="rId4"/>
          <a:stretch>
            <a:fillRect/>
          </a:stretch>
        </p:blipFill>
        <p:spPr>
          <a:xfrm>
            <a:off x="5067085" y="2773906"/>
            <a:ext cx="5039428" cy="3208525"/>
          </a:xfrm>
          <a:prstGeom prst="rect">
            <a:avLst/>
          </a:prstGeom>
        </p:spPr>
      </p:pic>
      <p:pic>
        <p:nvPicPr>
          <p:cNvPr id="14" name="图片 13"/>
          <p:cNvPicPr>
            <a:picLocks noChangeAspect="1"/>
          </p:cNvPicPr>
          <p:nvPr/>
        </p:nvPicPr>
        <p:blipFill>
          <a:blip r:embed="rId5"/>
          <a:stretch>
            <a:fillRect/>
          </a:stretch>
        </p:blipFill>
        <p:spPr>
          <a:xfrm>
            <a:off x="6918444" y="2751479"/>
            <a:ext cx="4792215" cy="3208525"/>
          </a:xfrm>
          <a:prstGeom prst="rect">
            <a:avLst/>
          </a:prstGeom>
        </p:spPr>
      </p:pic>
      <p:sp>
        <p:nvSpPr>
          <p:cNvPr id="9" name="文本框 8"/>
          <p:cNvSpPr txBox="1"/>
          <p:nvPr/>
        </p:nvSpPr>
        <p:spPr>
          <a:xfrm>
            <a:off x="4130335" y="777627"/>
            <a:ext cx="6094520" cy="645160"/>
          </a:xfrm>
          <a:prstGeom prst="rect">
            <a:avLst/>
          </a:prstGeom>
          <a:noFill/>
        </p:spPr>
        <p:txBody>
          <a:bodyPr wrap="square">
            <a:spAutoFit/>
          </a:bodyPr>
          <a:lstStyle/>
          <a:p>
            <a:r>
              <a:rPr lang="en-US" altLang="zh-CN" b="1" dirty="0">
                <a:solidFill>
                  <a:schemeClr val="accent2"/>
                </a:solidFill>
              </a:rPr>
              <a:t>48.</a:t>
            </a:r>
            <a:r>
              <a:rPr lang="zh-CN" altLang="en-US" b="1" dirty="0">
                <a:solidFill>
                  <a:schemeClr val="accent2"/>
                </a:solidFill>
              </a:rPr>
              <a:t>项目阶段性工作中，后续设计，开发，部署，测试等阶段的计划性安排是否完成？</a:t>
            </a:r>
            <a:endParaRPr lang="zh-CN" altLang="en-US" b="1" dirty="0">
              <a:solidFill>
                <a:schemeClr val="accent2"/>
              </a:solidFill>
            </a:endParaRPr>
          </a:p>
        </p:txBody>
      </p:sp>
      <p:sp>
        <p:nvSpPr>
          <p:cNvPr id="5" name="文本框 4"/>
          <p:cNvSpPr txBox="1"/>
          <p:nvPr/>
        </p:nvSpPr>
        <p:spPr>
          <a:xfrm>
            <a:off x="6673215" y="1423035"/>
            <a:ext cx="3433445" cy="645160"/>
          </a:xfrm>
          <a:prstGeom prst="rect">
            <a:avLst/>
          </a:prstGeom>
          <a:noFill/>
        </p:spPr>
        <p:txBody>
          <a:bodyPr wrap="square">
            <a:spAutoFit/>
          </a:bodyPr>
          <a:p>
            <a:r>
              <a:rPr lang="en-US" altLang="zh-CN" b="1" dirty="0">
                <a:solidFill>
                  <a:schemeClr val="accent2"/>
                </a:solidFill>
              </a:rPr>
              <a:t>48</a:t>
            </a:r>
            <a:r>
              <a:rPr lang="zh-CN" b="1" dirty="0">
                <a:solidFill>
                  <a:schemeClr val="accent2"/>
                </a:solidFill>
              </a:rPr>
              <a:t>自评：差</a:t>
            </a:r>
            <a:endParaRPr lang="zh-CN" b="1" dirty="0">
              <a:solidFill>
                <a:schemeClr val="accent2"/>
              </a:solidFill>
            </a:endParaRPr>
          </a:p>
          <a:p>
            <a:r>
              <a:rPr lang="zh-CN" b="1" dirty="0">
                <a:solidFill>
                  <a:schemeClr val="accent2"/>
                </a:solidFill>
              </a:rPr>
              <a:t>很多东西无法完善。</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130335" y="777627"/>
            <a:ext cx="6094520" cy="645160"/>
          </a:xfrm>
          <a:prstGeom prst="rect">
            <a:avLst/>
          </a:prstGeom>
          <a:noFill/>
        </p:spPr>
        <p:txBody>
          <a:bodyPr wrap="square">
            <a:spAutoFit/>
          </a:bodyPr>
          <a:lstStyle/>
          <a:p>
            <a:r>
              <a:rPr lang="en-US" altLang="zh-CN" b="1" dirty="0">
                <a:solidFill>
                  <a:schemeClr val="accent2"/>
                </a:solidFill>
              </a:rPr>
              <a:t>49.</a:t>
            </a:r>
            <a:r>
              <a:rPr lang="zh-CN" altLang="en-US" b="1" dirty="0">
                <a:solidFill>
                  <a:schemeClr val="accent2"/>
                </a:solidFill>
              </a:rPr>
              <a:t>是否还完成了课程作业要求的工作阶段之外的工作？比如：设计、实现等</a:t>
            </a:r>
            <a:endParaRPr lang="zh-CN" altLang="en-US" b="1" dirty="0">
              <a:solidFill>
                <a:schemeClr val="accent2"/>
              </a:solidFill>
            </a:endParaRPr>
          </a:p>
        </p:txBody>
      </p:sp>
      <p:sp>
        <p:nvSpPr>
          <p:cNvPr id="5" name="文本框 4"/>
          <p:cNvSpPr txBox="1"/>
          <p:nvPr/>
        </p:nvSpPr>
        <p:spPr>
          <a:xfrm>
            <a:off x="3678949" y="3059668"/>
            <a:ext cx="5353235" cy="369332"/>
          </a:xfrm>
          <a:prstGeom prst="rect">
            <a:avLst/>
          </a:prstGeom>
          <a:noFill/>
        </p:spPr>
        <p:txBody>
          <a:bodyPr wrap="square" rtlCol="0">
            <a:spAutoFit/>
          </a:bodyPr>
          <a:lstStyle/>
          <a:p>
            <a:r>
              <a:rPr lang="zh-CN" altLang="en-US" dirty="0"/>
              <a:t>没有，对后期仅进行了计划性安排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52680" y="1758194"/>
            <a:ext cx="3304762" cy="2466667"/>
          </a:xfrm>
          <a:prstGeom prst="rect">
            <a:avLst/>
          </a:prstGeom>
        </p:spPr>
      </p:pic>
      <p:sp>
        <p:nvSpPr>
          <p:cNvPr id="6" name="文本框 5"/>
          <p:cNvSpPr txBox="1"/>
          <p:nvPr/>
        </p:nvSpPr>
        <p:spPr>
          <a:xfrm>
            <a:off x="764749" y="4440339"/>
            <a:ext cx="6094520" cy="923330"/>
          </a:xfrm>
          <a:prstGeom prst="rect">
            <a:avLst/>
          </a:prstGeom>
          <a:noFill/>
        </p:spPr>
        <p:txBody>
          <a:bodyPr wrap="square">
            <a:spAutoFit/>
          </a:bodyPr>
          <a:lstStyle/>
          <a:p>
            <a:r>
              <a:rPr lang="en-US" altLang="zh-CN" dirty="0">
                <a:hlinkClick r:id="rId2"/>
              </a:rPr>
              <a:t>Community-Group-</a:t>
            </a:r>
            <a:r>
              <a:rPr lang="en-US" altLang="zh-CN" dirty="0" err="1">
                <a:hlinkClick r:id="rId2"/>
              </a:rPr>
              <a:t>Purchase_Project</a:t>
            </a:r>
            <a:r>
              <a:rPr lang="en-US" altLang="zh-CN" dirty="0">
                <a:hlinkClick r:id="rId2"/>
              </a:rPr>
              <a:t>/[C1]</a:t>
            </a:r>
            <a:r>
              <a:rPr lang="zh-CN" altLang="en-US" dirty="0">
                <a:hlinkClick r:id="rId2"/>
              </a:rPr>
              <a:t>会议记录</a:t>
            </a:r>
            <a:r>
              <a:rPr lang="en-US" altLang="zh-CN" dirty="0">
                <a:hlinkClick r:id="rId2"/>
              </a:rPr>
              <a:t>/</a:t>
            </a:r>
            <a:r>
              <a:rPr lang="zh-CN" altLang="en-US" dirty="0">
                <a:hlinkClick r:id="rId2"/>
              </a:rPr>
              <a:t>小组团建记录 </a:t>
            </a:r>
            <a:r>
              <a:rPr lang="en-US" altLang="zh-CN" dirty="0">
                <a:hlinkClick r:id="rId2"/>
              </a:rPr>
              <a:t>at master · Community-Group-Purchase/Community-Group-</a:t>
            </a:r>
            <a:r>
              <a:rPr lang="en-US" altLang="zh-CN" dirty="0" err="1">
                <a:hlinkClick r:id="rId2"/>
              </a:rPr>
              <a:t>Purchase_Project</a:t>
            </a:r>
            <a:r>
              <a:rPr lang="en-US" altLang="zh-CN" dirty="0">
                <a:hlinkClick r:id="rId2"/>
              </a:rPr>
              <a:t> (github.com)</a:t>
            </a:r>
            <a:endParaRPr lang="zh-CN" altLang="en-US" dirty="0"/>
          </a:p>
        </p:txBody>
      </p:sp>
      <p:pic>
        <p:nvPicPr>
          <p:cNvPr id="8" name="图片 7"/>
          <p:cNvPicPr>
            <a:picLocks noChangeAspect="1"/>
          </p:cNvPicPr>
          <p:nvPr/>
        </p:nvPicPr>
        <p:blipFill>
          <a:blip r:embed="rId3"/>
          <a:stretch>
            <a:fillRect/>
          </a:stretch>
        </p:blipFill>
        <p:spPr>
          <a:xfrm>
            <a:off x="7019698" y="1177123"/>
            <a:ext cx="3817189" cy="4659754"/>
          </a:xfrm>
          <a:prstGeom prst="rect">
            <a:avLst/>
          </a:prstGeom>
        </p:spPr>
      </p:pic>
      <p:sp>
        <p:nvSpPr>
          <p:cNvPr id="7" name="文本框 6"/>
          <p:cNvSpPr txBox="1"/>
          <p:nvPr/>
        </p:nvSpPr>
        <p:spPr>
          <a:xfrm>
            <a:off x="4316767" y="685294"/>
            <a:ext cx="6094520" cy="645160"/>
          </a:xfrm>
          <a:prstGeom prst="rect">
            <a:avLst/>
          </a:prstGeom>
          <a:noFill/>
        </p:spPr>
        <p:txBody>
          <a:bodyPr wrap="square">
            <a:spAutoFit/>
          </a:bodyPr>
          <a:lstStyle/>
          <a:p>
            <a:r>
              <a:rPr lang="en-US" altLang="zh-CN" b="1" dirty="0">
                <a:solidFill>
                  <a:schemeClr val="accent2"/>
                </a:solidFill>
              </a:rPr>
              <a:t>50.</a:t>
            </a:r>
            <a:r>
              <a:rPr lang="zh-CN" altLang="en-US" b="1" dirty="0">
                <a:solidFill>
                  <a:schemeClr val="accent2"/>
                </a:solidFill>
              </a:rPr>
              <a:t>项目过程中，是否进行了</a:t>
            </a:r>
            <a:r>
              <a:rPr lang="en-US" altLang="zh-CN" b="1" dirty="0">
                <a:solidFill>
                  <a:schemeClr val="accent2"/>
                </a:solidFill>
              </a:rPr>
              <a:t>Team Building</a:t>
            </a:r>
            <a:r>
              <a:rPr lang="zh-CN" altLang="en-US" b="1" dirty="0">
                <a:solidFill>
                  <a:schemeClr val="accent2"/>
                </a:solidFill>
              </a:rPr>
              <a:t>？目的是什么？方式是什么？是否有效？</a:t>
            </a:r>
            <a:endParaRPr lang="zh-CN" altLang="en-US" b="1" dirty="0">
              <a:solidFill>
                <a:schemeClr val="accent2"/>
              </a:solidFill>
            </a:endParaRPr>
          </a:p>
        </p:txBody>
      </p:sp>
      <p:sp>
        <p:nvSpPr>
          <p:cNvPr id="2" name="文本框 1"/>
          <p:cNvSpPr txBox="1"/>
          <p:nvPr/>
        </p:nvSpPr>
        <p:spPr>
          <a:xfrm>
            <a:off x="4316730" y="1897380"/>
            <a:ext cx="3021330" cy="2030095"/>
          </a:xfrm>
          <a:prstGeom prst="rect">
            <a:avLst/>
          </a:prstGeom>
          <a:noFill/>
        </p:spPr>
        <p:txBody>
          <a:bodyPr wrap="square">
            <a:spAutoFit/>
          </a:bodyPr>
          <a:p>
            <a:r>
              <a:rPr lang="en-US" altLang="zh-CN" b="1" dirty="0">
                <a:solidFill>
                  <a:schemeClr val="accent2"/>
                </a:solidFill>
              </a:rPr>
              <a:t>50</a:t>
            </a:r>
            <a:r>
              <a:rPr lang="zh-CN" b="1" dirty="0">
                <a:solidFill>
                  <a:schemeClr val="accent2"/>
                </a:solidFill>
              </a:rPr>
              <a:t>自评：一般</a:t>
            </a:r>
            <a:endParaRPr lang="zh-CN" b="1" dirty="0">
              <a:solidFill>
                <a:schemeClr val="accent2"/>
              </a:solidFill>
            </a:endParaRPr>
          </a:p>
          <a:p>
            <a:r>
              <a:rPr lang="zh-CN" b="1" dirty="0">
                <a:solidFill>
                  <a:schemeClr val="accent2"/>
                </a:solidFill>
              </a:rPr>
              <a:t>团建了</a:t>
            </a:r>
            <a:r>
              <a:rPr lang="en-US" altLang="zh-CN" b="1" dirty="0">
                <a:solidFill>
                  <a:schemeClr val="accent2"/>
                </a:solidFill>
              </a:rPr>
              <a:t>4</a:t>
            </a:r>
            <a:r>
              <a:rPr lang="zh-CN" altLang="en-US" b="1" dirty="0">
                <a:solidFill>
                  <a:schemeClr val="accent2"/>
                </a:solidFill>
              </a:rPr>
              <a:t>次，有奶茶团建和外出聚餐。目的主要是为下一个里程碑加油鼓劲，和谐组织内部关系，加强沟通，让组织成员更加放开，愿意表达自己的想法。</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68825" y="749935"/>
            <a:ext cx="6135370" cy="645160"/>
          </a:xfrm>
          <a:prstGeom prst="rect">
            <a:avLst/>
          </a:prstGeom>
          <a:noFill/>
        </p:spPr>
        <p:txBody>
          <a:bodyPr wrap="square">
            <a:spAutoFit/>
          </a:bodyPr>
          <a:lstStyle/>
          <a:p>
            <a:r>
              <a:rPr lang="en-US" altLang="zh-CN" b="1" dirty="0">
                <a:solidFill>
                  <a:schemeClr val="accent2"/>
                </a:solidFill>
              </a:rPr>
              <a:t>2.</a:t>
            </a:r>
            <a:r>
              <a:rPr lang="zh-CN" altLang="en-US" b="1" dirty="0">
                <a:solidFill>
                  <a:schemeClr val="accent2"/>
                </a:solidFill>
              </a:rPr>
              <a:t>总体上，是否完成了大作业要求的全部的里程碑任务？是否按时提交？</a:t>
            </a:r>
            <a:endParaRPr lang="zh-CN" altLang="en-US" b="1" dirty="0">
              <a:solidFill>
                <a:schemeClr val="accent2"/>
              </a:solidFill>
            </a:endParaRPr>
          </a:p>
        </p:txBody>
      </p:sp>
      <p:pic>
        <p:nvPicPr>
          <p:cNvPr id="3" name="图片 2"/>
          <p:cNvPicPr>
            <a:picLocks noChangeAspect="1"/>
          </p:cNvPicPr>
          <p:nvPr>
            <p:custDataLst>
              <p:tags r:id="rId1"/>
            </p:custDataLst>
          </p:nvPr>
        </p:nvPicPr>
        <p:blipFill>
          <a:blip r:embed="rId2"/>
          <a:stretch>
            <a:fillRect/>
          </a:stretch>
        </p:blipFill>
        <p:spPr>
          <a:xfrm>
            <a:off x="678815" y="1404620"/>
            <a:ext cx="10834370" cy="4855845"/>
          </a:xfrm>
          <a:prstGeom prst="rect">
            <a:avLst/>
          </a:prstGeom>
        </p:spPr>
      </p:pic>
      <p:pic>
        <p:nvPicPr>
          <p:cNvPr id="5" name="图片 4"/>
          <p:cNvPicPr>
            <a:picLocks noChangeAspect="1"/>
          </p:cNvPicPr>
          <p:nvPr/>
        </p:nvPicPr>
        <p:blipFill>
          <a:blip r:embed="rId3"/>
          <a:stretch>
            <a:fillRect/>
          </a:stretch>
        </p:blipFill>
        <p:spPr>
          <a:xfrm>
            <a:off x="4783455" y="1917065"/>
            <a:ext cx="5920740" cy="4343400"/>
          </a:xfrm>
          <a:prstGeom prst="rect">
            <a:avLst/>
          </a:prstGeom>
        </p:spPr>
      </p:pic>
      <p:sp>
        <p:nvSpPr>
          <p:cNvPr id="6" name="文本框 5"/>
          <p:cNvSpPr txBox="1"/>
          <p:nvPr/>
        </p:nvSpPr>
        <p:spPr>
          <a:xfrm>
            <a:off x="4782820" y="2004695"/>
            <a:ext cx="5606415" cy="368300"/>
          </a:xfrm>
          <a:prstGeom prst="rect">
            <a:avLst/>
          </a:prstGeom>
          <a:noFill/>
        </p:spPr>
        <p:txBody>
          <a:bodyPr wrap="square" rtlCol="0">
            <a:spAutoFit/>
          </a:bodyPr>
          <a:p>
            <a:r>
              <a:rPr lang="en-US" altLang="zh-CN" b="1"/>
              <a:t>GITHUB</a:t>
            </a:r>
            <a:r>
              <a:rPr lang="zh-CN" altLang="en-US" b="1"/>
              <a:t>上的公告分支含有每周提交的压缩文件记录</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p:cNvPicPr/>
          <p:nvPr/>
        </p:nvPicPr>
        <p:blipFill rotWithShape="1">
          <a:blip r:embed="rId1">
            <a:extLst>
              <a:ext uri="{28A0092B-C50C-407E-A947-70E740481C1C}">
                <a14:useLocalDpi xmlns:a14="http://schemas.microsoft.com/office/drawing/2010/main" val="0"/>
              </a:ext>
            </a:extLst>
          </a:blip>
          <a:srcRect l="1" t="6451" r="-195" b="13716"/>
          <a:stretch>
            <a:fillRect/>
          </a:stretch>
        </p:blipFill>
        <p:spPr bwMode="auto">
          <a:xfrm>
            <a:off x="6096000" y="1870322"/>
            <a:ext cx="5283835" cy="4210050"/>
          </a:xfrm>
          <a:prstGeom prst="rect">
            <a:avLst/>
          </a:prstGeom>
          <a:noFill/>
          <a:ln>
            <a:noFill/>
          </a:ln>
        </p:spPr>
      </p:pic>
      <p:pic>
        <p:nvPicPr>
          <p:cNvPr id="7" name="图片 6"/>
          <p:cNvPicPr/>
          <p:nvPr/>
        </p:nvPicPr>
        <p:blipFill>
          <a:blip r:embed="rId2"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p:cNvPicPr/>
          <p:nvPr/>
        </p:nvPicPr>
        <p:blipFill>
          <a:blip r:embed="rId3"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endParaRPr lang="zh-CN" altLang="en-US" dirty="0"/>
          </a:p>
        </p:txBody>
      </p:sp>
      <p:pic>
        <p:nvPicPr>
          <p:cNvPr id="3" name="图片 2"/>
          <p:cNvPicPr>
            <a:picLocks noChangeAspect="1"/>
          </p:cNvPicPr>
          <p:nvPr/>
        </p:nvPicPr>
        <p:blipFill>
          <a:blip r:embed="rId1"/>
          <a:stretch>
            <a:fillRect/>
          </a:stretch>
        </p:blipFill>
        <p:spPr>
          <a:xfrm>
            <a:off x="5722036" y="777628"/>
            <a:ext cx="5208066" cy="4945198"/>
          </a:xfrm>
          <a:prstGeom prst="rect">
            <a:avLst/>
          </a:prstGeom>
        </p:spPr>
      </p:pic>
      <p:sp>
        <p:nvSpPr>
          <p:cNvPr id="6" name="文本框 5"/>
          <p:cNvSpPr txBox="1"/>
          <p:nvPr/>
        </p:nvSpPr>
        <p:spPr>
          <a:xfrm>
            <a:off x="907742" y="2385744"/>
            <a:ext cx="3841811" cy="922020"/>
          </a:xfrm>
          <a:prstGeom prst="rect">
            <a:avLst/>
          </a:prstGeom>
          <a:noFill/>
        </p:spPr>
        <p:txBody>
          <a:bodyPr wrap="square">
            <a:spAutoFit/>
          </a:bodyPr>
          <a:lstStyle/>
          <a:p>
            <a:r>
              <a:rPr lang="en-US" altLang="zh-CN" b="1" dirty="0">
                <a:solidFill>
                  <a:schemeClr val="accent2"/>
                </a:solidFill>
              </a:rPr>
              <a:t>51.</a:t>
            </a:r>
            <a:r>
              <a:rPr lang="zh-CN" altLang="en-US" b="1" dirty="0">
                <a:solidFill>
                  <a:schemeClr val="accent2"/>
                </a:solidFill>
              </a:rPr>
              <a:t>是否提交了项目总结报告？是否准备了总结</a:t>
            </a:r>
            <a:r>
              <a:rPr lang="en-US" altLang="zh-CN" b="1" dirty="0">
                <a:solidFill>
                  <a:schemeClr val="accent2"/>
                </a:solidFill>
              </a:rPr>
              <a:t>PPT</a:t>
            </a:r>
            <a:r>
              <a:rPr lang="zh-CN" altLang="en-US" b="1" dirty="0">
                <a:solidFill>
                  <a:schemeClr val="accent2"/>
                </a:solidFill>
              </a:rPr>
              <a:t>？格式和内容符合要求吗？</a:t>
            </a:r>
            <a:endParaRPr lang="zh-CN" altLang="en-US" b="1" dirty="0">
              <a:solidFill>
                <a:schemeClr val="accent2"/>
              </a:solidFill>
            </a:endParaRPr>
          </a:p>
        </p:txBody>
      </p:sp>
      <p:sp>
        <p:nvSpPr>
          <p:cNvPr id="2" name="文本框 1"/>
          <p:cNvSpPr txBox="1"/>
          <p:nvPr/>
        </p:nvSpPr>
        <p:spPr>
          <a:xfrm>
            <a:off x="969972" y="3669079"/>
            <a:ext cx="3841811" cy="2030095"/>
          </a:xfrm>
          <a:prstGeom prst="rect">
            <a:avLst/>
          </a:prstGeom>
          <a:noFill/>
        </p:spPr>
        <p:txBody>
          <a:bodyPr wrap="square">
            <a:spAutoFit/>
          </a:bodyPr>
          <a:p>
            <a:r>
              <a:rPr lang="en-US" altLang="zh-CN" b="1" dirty="0">
                <a:solidFill>
                  <a:schemeClr val="accent2"/>
                </a:solidFill>
              </a:rPr>
              <a:t>51</a:t>
            </a:r>
            <a:r>
              <a:rPr lang="zh-CN" altLang="en-US" b="1" dirty="0">
                <a:solidFill>
                  <a:schemeClr val="accent2"/>
                </a:solidFill>
              </a:rPr>
              <a:t>自评：一般</a:t>
            </a:r>
            <a:endParaRPr lang="zh-CN" altLang="en-US" b="1" dirty="0">
              <a:solidFill>
                <a:schemeClr val="accent2"/>
              </a:solidFill>
            </a:endParaRPr>
          </a:p>
          <a:p>
            <a:r>
              <a:rPr lang="en-US" altLang="zh-CN" b="1" dirty="0">
                <a:solidFill>
                  <a:schemeClr val="accent2"/>
                </a:solidFill>
              </a:rPr>
              <a:t>06</a:t>
            </a:r>
            <a:r>
              <a:rPr lang="zh-CN" altLang="en-US" b="1" dirty="0">
                <a:solidFill>
                  <a:schemeClr val="accent2"/>
                </a:solidFill>
              </a:rPr>
              <a:t>模板只有项目开发总结报告，项目经理认为项目只有需求工程，本质也是需求工程的开发报告便使用该模板。</a:t>
            </a:r>
            <a:endParaRPr lang="zh-CN" altLang="en-US" b="1" dirty="0">
              <a:solidFill>
                <a:schemeClr val="accent2"/>
              </a:solidFill>
            </a:endParaRPr>
          </a:p>
          <a:p>
            <a:r>
              <a:rPr lang="zh-CN" altLang="en-US" b="1" dirty="0">
                <a:solidFill>
                  <a:schemeClr val="accent2"/>
                </a:solidFill>
              </a:rPr>
              <a:t>在模板涉及的软件工程各个阶段内容中只描述了需求工程阶段。</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355080" cy="92202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经验教训与个人总结</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31570" y="2531745"/>
            <a:ext cx="2406650" cy="645160"/>
          </a:xfrm>
          <a:prstGeom prst="rect">
            <a:avLst/>
          </a:prstGeom>
          <a:noFill/>
        </p:spPr>
        <p:txBody>
          <a:bodyPr wrap="square" rtlCol="0">
            <a:spAutoFit/>
          </a:bodyPr>
          <a:lstStyle/>
          <a:p>
            <a:r>
              <a:rPr lang="zh-CN" dirty="0"/>
              <a:t>小组在开会的时候总结的经验的教训</a:t>
            </a:r>
            <a:endParaRPr lang="zh-CN" dirty="0"/>
          </a:p>
        </p:txBody>
      </p:sp>
      <p:sp>
        <p:nvSpPr>
          <p:cNvPr id="5" name="文本框 4"/>
          <p:cNvSpPr txBox="1"/>
          <p:nvPr/>
        </p:nvSpPr>
        <p:spPr>
          <a:xfrm>
            <a:off x="4352278" y="777863"/>
            <a:ext cx="4445493" cy="645160"/>
          </a:xfrm>
          <a:prstGeom prst="rect">
            <a:avLst/>
          </a:prstGeom>
          <a:noFill/>
        </p:spPr>
        <p:txBody>
          <a:bodyPr wrap="square">
            <a:spAutoFit/>
          </a:bodyPr>
          <a:lstStyle/>
          <a:p>
            <a:r>
              <a:rPr lang="en-US" altLang="zh-CN" b="1" dirty="0">
                <a:solidFill>
                  <a:schemeClr val="accent2"/>
                </a:solidFill>
              </a:rPr>
              <a:t>52.</a:t>
            </a:r>
            <a:r>
              <a:rPr lang="zh-CN" altLang="en-US" b="1" dirty="0">
                <a:solidFill>
                  <a:schemeClr val="accent2"/>
                </a:solidFill>
              </a:rPr>
              <a:t>项目总结报告中是否总结了项目执行中的问题、经验和教训？分析了相关原因吗？</a:t>
            </a:r>
            <a:endParaRPr lang="zh-CN" altLang="en-US" b="1" dirty="0">
              <a:solidFill>
                <a:schemeClr val="accent2"/>
              </a:solidFill>
            </a:endParaRPr>
          </a:p>
        </p:txBody>
      </p:sp>
      <p:sp>
        <p:nvSpPr>
          <p:cNvPr id="2" name="文本框 1"/>
          <p:cNvSpPr txBox="1"/>
          <p:nvPr/>
        </p:nvSpPr>
        <p:spPr>
          <a:xfrm>
            <a:off x="1261745" y="1503680"/>
            <a:ext cx="2731770" cy="922020"/>
          </a:xfrm>
          <a:prstGeom prst="rect">
            <a:avLst/>
          </a:prstGeom>
          <a:noFill/>
        </p:spPr>
        <p:txBody>
          <a:bodyPr wrap="square">
            <a:spAutoFit/>
          </a:bodyPr>
          <a:p>
            <a:r>
              <a:rPr lang="en-US" altLang="zh-CN" b="1" dirty="0">
                <a:solidFill>
                  <a:schemeClr val="accent2"/>
                </a:solidFill>
              </a:rPr>
              <a:t>52</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但是内容是本学期项目的真实感触</a:t>
            </a:r>
            <a:endParaRPr lang="zh-CN" altLang="en-US" b="1" dirty="0">
              <a:solidFill>
                <a:schemeClr val="accent2"/>
              </a:solidFill>
            </a:endParaRPr>
          </a:p>
        </p:txBody>
      </p:sp>
      <p:sp>
        <p:nvSpPr>
          <p:cNvPr id="3" name="文本框 2"/>
          <p:cNvSpPr txBox="1"/>
          <p:nvPr/>
        </p:nvSpPr>
        <p:spPr>
          <a:xfrm>
            <a:off x="4209415" y="1922145"/>
            <a:ext cx="6856095" cy="3692525"/>
          </a:xfrm>
          <a:prstGeom prst="rect">
            <a:avLst/>
          </a:prstGeom>
          <a:noFill/>
        </p:spPr>
        <p:txBody>
          <a:bodyPr wrap="square" rtlCol="0">
            <a:spAutoFit/>
          </a:bodyPr>
          <a:p>
            <a:r>
              <a:rPr lang="zh-CN" altLang="en-US"/>
              <a:t>1.组员相互磨合花费了巨大时间。刚开始项目时，大家进入状态较慢，效率和质量比较差，在需要设计创新的时间甚少发言。</a:t>
            </a:r>
            <a:endParaRPr lang="zh-CN" altLang="en-US"/>
          </a:p>
          <a:p>
            <a:r>
              <a:rPr lang="zh-CN" altLang="en-US"/>
              <a:t>2.需要在一开始给组员打好预防针，提前将评估好的风险告诉他们，在选择过后不能后退不能懈怠。在组内气氛冷凝萧条的时候顶住压力。</a:t>
            </a:r>
            <a:endParaRPr lang="zh-CN" altLang="en-US"/>
          </a:p>
          <a:p>
            <a:r>
              <a:rPr lang="zh-CN" altLang="en-US"/>
              <a:t>3.闭门造车导致的思路错误。在以后的项目中需要多多与人沟通。</a:t>
            </a:r>
            <a:endParaRPr lang="zh-CN" altLang="en-US"/>
          </a:p>
          <a:p>
            <a:r>
              <a:rPr lang="zh-CN" altLang="en-US"/>
              <a:t>4.提前了解所用的工具，需求管理工具和配置管理工具不合适将为项目带来极大的灾难。</a:t>
            </a:r>
            <a:endParaRPr lang="zh-CN" altLang="en-US"/>
          </a:p>
          <a:p>
            <a:r>
              <a:rPr lang="zh-CN" altLang="en-US"/>
              <a:t>5.做项目有的时候要坚持住自己，避免在面临改变的时候心态慌了。</a:t>
            </a:r>
            <a:endParaRPr lang="zh-CN" altLang="en-US"/>
          </a:p>
          <a:p>
            <a:r>
              <a:rPr lang="zh-CN" altLang="en-US"/>
              <a:t>6.虽然很多时候错误不解决寸步难行，但是也不可以因为一个错误绊住了其他可以完成的工作。</a:t>
            </a:r>
            <a:endParaRPr lang="zh-CN" altLang="en-US"/>
          </a:p>
          <a:p>
            <a:r>
              <a:rPr lang="zh-CN" altLang="en-US"/>
              <a:t>7.在现实的项目中有很多复杂的情况，有些时候一定要及时沟通，如果不沟通将错失良机和延误进度。</a:t>
            </a:r>
            <a:endParaRPr lang="zh-CN" altLang="en-US"/>
          </a:p>
        </p:txBody>
      </p:sp>
      <p:pic>
        <p:nvPicPr>
          <p:cNvPr id="6" name="图片 5"/>
          <p:cNvPicPr>
            <a:picLocks noChangeAspect="1"/>
          </p:cNvPicPr>
          <p:nvPr/>
        </p:nvPicPr>
        <p:blipFill>
          <a:blip r:embed="rId1"/>
          <a:stretch>
            <a:fillRect/>
          </a:stretch>
        </p:blipFill>
        <p:spPr>
          <a:xfrm>
            <a:off x="659130" y="3653155"/>
            <a:ext cx="3550285" cy="1961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91005" y="1470660"/>
            <a:ext cx="8111490" cy="3476625"/>
          </a:xfrm>
          <a:prstGeom prst="rect">
            <a:avLst/>
          </a:prstGeom>
          <a:noFill/>
          <a:ln w="9525">
            <a:noFill/>
          </a:ln>
        </p:spPr>
        <p:txBody>
          <a:bodyPr wrap="square">
            <a:spAutoFit/>
          </a:bodyPr>
          <a:p>
            <a:pPr indent="267970"/>
            <a:r>
              <a:rPr lang="zh-CN" sz="2000" b="1">
                <a:ea typeface="宋体" panose="02010600030101010101" pitchFamily="2" charset="-122"/>
              </a:rPr>
              <a:t>刘书宇（项目经理）：</a:t>
            </a:r>
            <a:r>
              <a:rPr lang="zh-CN" sz="2000" b="0">
                <a:ea typeface="宋体" panose="02010600030101010101" pitchFamily="2" charset="-122"/>
              </a:rPr>
              <a:t>本次项目每个阶段都十分紧凑，在此过程中，不熟悉的组员相互磨合花费了巨大时间。刚开始项目时，大家进入状态较慢，效率和质量比较差，在需要设计创新的时间甚少发言。后面大家渐入佳境，所有组员都开始坦率的说出自己的想法。小组成员的沟通是非常重要的，我们一开始由于不说出自己的想法导致在很多时候思路无法统一。身为项目经理，我也需要去找每个组员了解沟通好，调解之间的思路矛盾。并且需要在一开始给组员打好预防针，提前将评估好的风险告诉他们，在选择过后不能后退不能懈怠。在组内气氛冷凝萧条的时候我没有顶住压力，这也是我的失职，非常感谢这个学期小组的配合和照顾。</a:t>
            </a:r>
            <a:endParaRPr lang="zh-CN" altLang="en-US" sz="2000" b="0">
              <a:ea typeface="宋体" panose="02010600030101010101" pitchFamily="2" charset="-122"/>
            </a:endParaRPr>
          </a:p>
        </p:txBody>
      </p:sp>
      <p:sp>
        <p:nvSpPr>
          <p:cNvPr id="4" name="文本框 3"/>
          <p:cNvSpPr txBox="1"/>
          <p:nvPr/>
        </p:nvSpPr>
        <p:spPr>
          <a:xfrm>
            <a:off x="1261898" y="777628"/>
            <a:ext cx="4834102" cy="460375"/>
          </a:xfrm>
          <a:prstGeom prst="rect">
            <a:avLst/>
          </a:prstGeom>
          <a:noFill/>
        </p:spPr>
        <p:txBody>
          <a:bodyPr wrap="squar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个人总结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722120" y="1501775"/>
            <a:ext cx="8141335" cy="4707890"/>
          </a:xfrm>
          <a:prstGeom prst="rect">
            <a:avLst/>
          </a:prstGeom>
          <a:noFill/>
          <a:ln w="9525">
            <a:noFill/>
          </a:ln>
        </p:spPr>
        <p:txBody>
          <a:bodyPr wrap="square">
            <a:spAutoFit/>
          </a:bodyPr>
          <a:p>
            <a:pPr indent="267970"/>
            <a:r>
              <a:rPr lang="zh-CN" sz="2000" b="1">
                <a:ea typeface="宋体" panose="02010600030101010101" pitchFamily="2" charset="-122"/>
              </a:rPr>
              <a:t>谢子文：</a:t>
            </a:r>
            <a:endParaRPr lang="zh-CN" sz="2000" b="1">
              <a:ea typeface="宋体" panose="02010600030101010101" pitchFamily="2" charset="-122"/>
            </a:endParaRPr>
          </a:p>
          <a:p>
            <a:pPr indent="267970"/>
            <a:r>
              <a:rPr lang="zh-CN" sz="2000">
                <a:ea typeface="宋体" panose="02010600030101010101" pitchFamily="2" charset="-122"/>
              </a:rPr>
              <a:t>印象最深的：</a:t>
            </a:r>
            <a:endParaRPr lang="zh-CN" sz="2000">
              <a:ea typeface="宋体" panose="02010600030101010101" pitchFamily="2" charset="-122"/>
            </a:endParaRPr>
          </a:p>
          <a:p>
            <a:pPr indent="267970"/>
            <a:r>
              <a:rPr lang="zh-CN" sz="2000">
                <a:ea typeface="宋体" panose="02010600030101010101" pitchFamily="2" charset="-122"/>
              </a:rPr>
              <a:t>整个课程中印象最深的就是在大概四月底的时候去谐云公司进行用户访谈，结果访谈完之后发现老板的需求和之前我们设想的社区团购大部分不一样，于是后来等于是把之前的工作推翻重做，界面原型、文档用例图什么的又是重新开始画。也算是改需求的类似体验了。</a:t>
            </a:r>
            <a:endParaRPr lang="zh-CN" sz="2000">
              <a:ea typeface="宋体" panose="02010600030101010101" pitchFamily="2" charset="-122"/>
            </a:endParaRPr>
          </a:p>
          <a:p>
            <a:pPr indent="267970"/>
            <a:r>
              <a:rPr lang="zh-CN" sz="2000">
                <a:ea typeface="宋体" panose="02010600030101010101" pitchFamily="2" charset="-122"/>
              </a:rPr>
              <a:t>学到了什么：</a:t>
            </a:r>
            <a:endParaRPr lang="zh-CN" sz="2000">
              <a:ea typeface="宋体" panose="02010600030101010101" pitchFamily="2" charset="-122"/>
            </a:endParaRPr>
          </a:p>
          <a:p>
            <a:pPr indent="267970"/>
            <a:r>
              <a:rPr lang="zh-CN" sz="2000">
                <a:ea typeface="宋体" panose="02010600030101010101" pitchFamily="2" charset="-122"/>
              </a:rPr>
              <a:t>因为在整个小组分工中，我是负责界面原型的，所以整个项目中我学到最多的东西就是界面原型工具，Axure RP的使用。从一开始只会用网页版的墨刀，到RP基本上熟练使用，确实是我这个课程最大的收获。当然，除了这个之外，对UML各种图有了更深的了解，项目需求的获取流程、团队合作等都有了新的认识。</a:t>
            </a:r>
            <a:endParaRPr lang="zh-CN" sz="2000">
              <a:ea typeface="宋体" panose="02010600030101010101" pitchFamily="2" charset="-122"/>
            </a:endParaRPr>
          </a:p>
          <a:p>
            <a:pPr indent="267970"/>
            <a:r>
              <a:rPr lang="zh-CN" sz="2000">
                <a:ea typeface="宋体" panose="02010600030101010101" pitchFamily="2" charset="-122"/>
              </a:rPr>
              <a:t>对以后的工作有什么帮助</a:t>
            </a:r>
            <a:endParaRPr lang="zh-CN" sz="2000">
              <a:ea typeface="宋体" panose="02010600030101010101" pitchFamily="2" charset="-122"/>
            </a:endParaRPr>
          </a:p>
          <a:p>
            <a:pPr indent="267970"/>
            <a:r>
              <a:rPr lang="zh-CN" sz="2000">
                <a:ea typeface="宋体" panose="02010600030101010101" pitchFamily="2" charset="-122"/>
              </a:rPr>
              <a:t>我想，会对我以后做一个前端方面的开发人员，或者是纯UI设计师这种工作有很大的帮助。</a:t>
            </a:r>
            <a:endParaRPr lang="zh-CN" sz="2000">
              <a:ea typeface="宋体" panose="02010600030101010101" pitchFamily="2" charset="-122"/>
            </a:endParaRPr>
          </a:p>
        </p:txBody>
      </p:sp>
      <p:sp>
        <p:nvSpPr>
          <p:cNvPr id="4" name="文本框 3"/>
          <p:cNvSpPr txBox="1"/>
          <p:nvPr/>
        </p:nvSpPr>
        <p:spPr>
          <a:xfrm>
            <a:off x="1261898" y="777628"/>
            <a:ext cx="4834102" cy="460375"/>
          </a:xfrm>
          <a:prstGeom prst="rect">
            <a:avLst/>
          </a:prstGeom>
          <a:noFill/>
        </p:spPr>
        <p:txBody>
          <a:bodyPr wrap="squar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个人总结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70050" y="1501775"/>
            <a:ext cx="8882380" cy="4707890"/>
          </a:xfrm>
          <a:prstGeom prst="rect">
            <a:avLst/>
          </a:prstGeom>
          <a:noFill/>
          <a:ln w="9525">
            <a:noFill/>
          </a:ln>
        </p:spPr>
        <p:txBody>
          <a:bodyPr wrap="square">
            <a:spAutoFit/>
          </a:bodyPr>
          <a:p>
            <a:pPr indent="267970"/>
            <a:r>
              <a:rPr lang="zh-CN" sz="2000" b="1">
                <a:ea typeface="宋体" panose="02010600030101010101" pitchFamily="2" charset="-122"/>
              </a:rPr>
              <a:t>梁泽生：</a:t>
            </a:r>
            <a:endParaRPr lang="zh-CN" sz="2000" b="1">
              <a:ea typeface="宋体" panose="02010600030101010101" pitchFamily="2" charset="-122"/>
            </a:endParaRPr>
          </a:p>
          <a:p>
            <a:pPr indent="267970"/>
            <a:r>
              <a:rPr lang="zh-CN" sz="2000">
                <a:ea typeface="宋体" panose="02010600030101010101" pitchFamily="2" charset="-122"/>
              </a:rPr>
              <a:t>历经一学期的磨练历练，在软件需求分析课程的学习中做了许多有关于项目工程理论与实践相关的学习与训练。</a:t>
            </a:r>
            <a:endParaRPr lang="zh-CN" sz="2000">
              <a:ea typeface="宋体" panose="02010600030101010101" pitchFamily="2" charset="-122"/>
            </a:endParaRPr>
          </a:p>
          <a:p>
            <a:pPr indent="267970"/>
            <a:r>
              <a:rPr lang="zh-CN" sz="2000">
                <a:ea typeface="宋体" panose="02010600030101010101" pitchFamily="2" charset="-122"/>
              </a:rPr>
              <a:t>从技术层面了解了更多的技术，有了更宽广的技术架构知识体系与工程实践能力。也第一体验了与其他人来进行项目需求获取与文档编写的优点与缺点，体会到了《人月神话》所言之“沟通成本”。在技术能力上还有欠缺，望能继续勉力学习成长。</a:t>
            </a:r>
            <a:endParaRPr lang="zh-CN" sz="2000">
              <a:ea typeface="宋体" panose="02010600030101010101" pitchFamily="2" charset="-122"/>
            </a:endParaRPr>
          </a:p>
          <a:p>
            <a:pPr indent="267970"/>
            <a:r>
              <a:rPr lang="zh-CN" sz="2000">
                <a:ea typeface="宋体" panose="02010600030101010101" pitchFamily="2" charset="-122"/>
              </a:rPr>
              <a:t>从项目小组等成员沟通，很少进行小组合作进行项目、且不善交际在此时就让自己在许多时候成为了小组前进的一个绊脚石。一直以来不愿多询问他人认为从网络与书本加上自己的脑袋可以解决任何事情的“闭门造车”思维在此学期中受到了严酷的打击，需要调整。</a:t>
            </a:r>
            <a:endParaRPr lang="zh-CN" sz="2000">
              <a:ea typeface="宋体" panose="02010600030101010101" pitchFamily="2" charset="-122"/>
            </a:endParaRPr>
          </a:p>
          <a:p>
            <a:pPr indent="267970"/>
            <a:r>
              <a:rPr lang="zh-CN" sz="2000">
                <a:ea typeface="宋体" panose="02010600030101010101" pitchFamily="2" charset="-122"/>
              </a:rPr>
              <a:t>小组内的工作阶段前期负责文档编写，中后期主要负责配置管理、需求管理工具的配置与数据库与数据字典方面的管理。课程中在文档书写、版本管理、组织活动过程、需求工具管理等层面均有所增强，感谢杨老师严厉紧凑的布置安排，通过这节课在各方面的能力均有成长。</a:t>
            </a:r>
            <a:endParaRPr lang="zh-CN" sz="2000">
              <a:ea typeface="宋体" panose="02010600030101010101" pitchFamily="2" charset="-122"/>
            </a:endParaRPr>
          </a:p>
        </p:txBody>
      </p:sp>
      <p:sp>
        <p:nvSpPr>
          <p:cNvPr id="4" name="文本框 3"/>
          <p:cNvSpPr txBox="1"/>
          <p:nvPr/>
        </p:nvSpPr>
        <p:spPr>
          <a:xfrm>
            <a:off x="1261898" y="777628"/>
            <a:ext cx="4834102" cy="460375"/>
          </a:xfrm>
          <a:prstGeom prst="rect">
            <a:avLst/>
          </a:prstGeom>
          <a:noFill/>
        </p:spPr>
        <p:txBody>
          <a:bodyPr wrap="squar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个人总结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70050" y="1482090"/>
            <a:ext cx="8750300" cy="3476625"/>
          </a:xfrm>
          <a:prstGeom prst="rect">
            <a:avLst/>
          </a:prstGeom>
          <a:noFill/>
          <a:ln w="9525">
            <a:noFill/>
          </a:ln>
        </p:spPr>
        <p:txBody>
          <a:bodyPr wrap="square">
            <a:spAutoFit/>
          </a:bodyPr>
          <a:p>
            <a:pPr lvl="0" indent="267970" algn="l">
              <a:buClrTx/>
              <a:buSzTx/>
              <a:buFontTx/>
            </a:pPr>
            <a:r>
              <a:rPr lang="zh-CN" sz="2000" b="1">
                <a:ea typeface="宋体" panose="02010600030101010101" pitchFamily="2" charset="-122"/>
                <a:sym typeface="+mn-ea"/>
              </a:rPr>
              <a:t>彭昕怡：</a:t>
            </a:r>
            <a:r>
              <a:rPr lang="zh-CN" sz="2000" b="1">
                <a:ea typeface="宋体" panose="02010600030101010101" pitchFamily="2" charset="-122"/>
                <a:sym typeface="+mn-ea"/>
              </a:rPr>
              <a:t></a:t>
            </a:r>
            <a:r>
              <a:rPr lang="zh-CN" sz="2000">
                <a:ea typeface="宋体" panose="02010600030101010101" pitchFamily="2" charset="-122"/>
                <a:sym typeface="+mn-ea"/>
              </a:rPr>
              <a:t>通过本学期的项目，我了解了需求工程的主要流程，学会了和客户、和用户代表、和团队的沟通技巧，拿到用户需求后如何进行分析以及</a:t>
            </a:r>
            <a:r>
              <a:rPr lang="zh-CN" sz="2000">
                <a:ea typeface="宋体" panose="02010600030101010101" pitchFamily="2" charset="-122"/>
                <a:sym typeface="+mn-ea"/>
              </a:rPr>
              <a:t>UML</a:t>
            </a:r>
            <a:r>
              <a:rPr lang="zh-CN" sz="2000">
                <a:ea typeface="宋体" panose="02010600030101010101" pitchFamily="2" charset="-122"/>
                <a:sym typeface="+mn-ea"/>
              </a:rPr>
              <a:t>建模。于我个人技能而言，我学会了撰写项目计划、愿景文档、用例文档等，学会了新的</a:t>
            </a:r>
            <a:r>
              <a:rPr lang="zh-CN" sz="2000">
                <a:ea typeface="宋体" panose="02010600030101010101" pitchFamily="2" charset="-122"/>
                <a:sym typeface="+mn-ea"/>
              </a:rPr>
              <a:t>UML</a:t>
            </a:r>
            <a:r>
              <a:rPr lang="zh-CN" sz="2000">
                <a:ea typeface="宋体" panose="02010600030101010101" pitchFamily="2" charset="-122"/>
                <a:sym typeface="+mn-ea"/>
              </a:rPr>
              <a:t>工具</a:t>
            </a:r>
            <a:r>
              <a:rPr lang="zh-CN" sz="2000">
                <a:ea typeface="宋体" panose="02010600030101010101" pitchFamily="2" charset="-122"/>
                <a:sym typeface="+mn-ea"/>
              </a:rPr>
              <a:t>starUML</a:t>
            </a:r>
            <a:r>
              <a:rPr lang="zh-CN" sz="2000">
                <a:ea typeface="宋体" panose="02010600030101010101" pitchFamily="2" charset="-122"/>
                <a:sym typeface="+mn-ea"/>
              </a:rPr>
              <a:t>，接触了</a:t>
            </a:r>
            <a:r>
              <a:rPr lang="zh-CN" sz="2000">
                <a:ea typeface="宋体" panose="02010600030101010101" pitchFamily="2" charset="-122"/>
                <a:sym typeface="+mn-ea"/>
              </a:rPr>
              <a:t>Axure</a:t>
            </a:r>
            <a:r>
              <a:rPr lang="zh-CN" sz="2000">
                <a:ea typeface="宋体" panose="02010600030101010101" pitchFamily="2" charset="-122"/>
                <a:sym typeface="+mn-ea"/>
              </a:rPr>
              <a:t>，受益匪浅。 项目进行并非一帆风顺，我们遇到了很多问题，比如：</a:t>
            </a:r>
            <a:r>
              <a:rPr lang="zh-CN" sz="2000">
                <a:ea typeface="宋体" panose="02010600030101010101" pitchFamily="2" charset="-122"/>
                <a:sym typeface="+mn-ea"/>
              </a:rPr>
              <a:t>1</a:t>
            </a:r>
            <a:r>
              <a:rPr lang="zh-CN" sz="2000">
                <a:ea typeface="宋体" panose="02010600030101010101" pitchFamily="2" charset="-122"/>
                <a:sym typeface="+mn-ea"/>
              </a:rPr>
              <a:t>、团队成员延期交付；</a:t>
            </a:r>
            <a:r>
              <a:rPr lang="zh-CN" sz="2000">
                <a:ea typeface="宋体" panose="02010600030101010101" pitchFamily="2" charset="-122"/>
                <a:sym typeface="+mn-ea"/>
              </a:rPr>
              <a:t>2</a:t>
            </a:r>
            <a:r>
              <a:rPr lang="zh-CN" sz="2000">
                <a:ea typeface="宋体" panose="02010600030101010101" pitchFamily="2" charset="-122"/>
                <a:sym typeface="+mn-ea"/>
              </a:rPr>
              <a:t>、愿景不明确；</a:t>
            </a:r>
            <a:r>
              <a:rPr lang="zh-CN" sz="2000">
                <a:ea typeface="宋体" panose="02010600030101010101" pitchFamily="2" charset="-122"/>
                <a:sym typeface="+mn-ea"/>
              </a:rPr>
              <a:t>3</a:t>
            </a:r>
            <a:r>
              <a:rPr lang="zh-CN" sz="2000">
                <a:ea typeface="宋体" panose="02010600030101010101" pitchFamily="2" charset="-122"/>
                <a:sym typeface="+mn-ea"/>
              </a:rPr>
              <a:t>、成员资源的分配和利用存在较大的问题；</a:t>
            </a:r>
            <a:r>
              <a:rPr lang="zh-CN" sz="2000">
                <a:ea typeface="宋体" panose="02010600030101010101" pitchFamily="2" charset="-122"/>
                <a:sym typeface="+mn-ea"/>
              </a:rPr>
              <a:t>4</a:t>
            </a:r>
            <a:r>
              <a:rPr lang="zh-CN" sz="2000">
                <a:ea typeface="宋体" panose="02010600030101010101" pitchFamily="2" charset="-122"/>
                <a:sym typeface="+mn-ea"/>
              </a:rPr>
              <a:t>、需求变更。我们通过很多手段进行解决：</a:t>
            </a:r>
            <a:r>
              <a:rPr lang="zh-CN" sz="2000">
                <a:ea typeface="宋体" panose="02010600030101010101" pitchFamily="2" charset="-122"/>
                <a:sym typeface="+mn-ea"/>
              </a:rPr>
              <a:t>1</a:t>
            </a:r>
            <a:r>
              <a:rPr lang="zh-CN" sz="2000">
                <a:ea typeface="宋体" panose="02010600030101010101" pitchFamily="2" charset="-122"/>
                <a:sym typeface="+mn-ea"/>
              </a:rPr>
              <a:t>、指定</a:t>
            </a:r>
            <a:r>
              <a:rPr lang="zh-CN" sz="2000">
                <a:ea typeface="宋体" panose="02010600030101010101" pitchFamily="2" charset="-122"/>
                <a:sym typeface="+mn-ea"/>
              </a:rPr>
              <a:t>deadline</a:t>
            </a:r>
            <a:r>
              <a:rPr lang="zh-CN" sz="2000">
                <a:ea typeface="宋体" panose="02010600030101010101" pitchFamily="2" charset="-122"/>
                <a:sym typeface="+mn-ea"/>
              </a:rPr>
              <a:t>；</a:t>
            </a:r>
            <a:r>
              <a:rPr lang="zh-CN" sz="2000">
                <a:ea typeface="宋体" panose="02010600030101010101" pitchFamily="2" charset="-122"/>
                <a:sym typeface="+mn-ea"/>
              </a:rPr>
              <a:t>2</a:t>
            </a:r>
            <a:r>
              <a:rPr lang="zh-CN" sz="2000">
                <a:ea typeface="宋体" panose="02010600030101010101" pitchFamily="2" charset="-122"/>
                <a:sym typeface="+mn-ea"/>
              </a:rPr>
              <a:t>、拓展思维，及时明确愿景；</a:t>
            </a:r>
            <a:r>
              <a:rPr lang="zh-CN" sz="2000">
                <a:ea typeface="宋体" panose="02010600030101010101" pitchFamily="2" charset="-122"/>
                <a:sym typeface="+mn-ea"/>
              </a:rPr>
              <a:t>3</a:t>
            </a:r>
            <a:r>
              <a:rPr lang="zh-CN" sz="2000">
                <a:ea typeface="宋体" panose="02010600030101010101" pitchFamily="2" charset="-122"/>
                <a:sym typeface="+mn-ea"/>
              </a:rPr>
              <a:t>、成员之间及时沟通，灵活分配任务；</a:t>
            </a:r>
            <a:r>
              <a:rPr lang="zh-CN" sz="2000">
                <a:ea typeface="宋体" panose="02010600030101010101" pitchFamily="2" charset="-122"/>
                <a:sym typeface="+mn-ea"/>
              </a:rPr>
              <a:t>4</a:t>
            </a:r>
            <a:r>
              <a:rPr lang="zh-CN" sz="2000">
                <a:ea typeface="宋体" panose="02010600030101010101" pitchFamily="2" charset="-122"/>
                <a:sym typeface="+mn-ea"/>
              </a:rPr>
              <a:t>、驳回变更或者及时处理变更（根本还是要准确获取需求，需要与用户多沟通）。总之，感谢杨老师的指导，感谢组长的带领，感谢组员们的帮助，让我获得了珍贵的团队合作经验。</a:t>
            </a:r>
            <a:endParaRPr lang="zh-CN" sz="2000">
              <a:ea typeface="宋体" panose="02010600030101010101" pitchFamily="2" charset="-122"/>
              <a:sym typeface="+mn-ea"/>
            </a:endParaRPr>
          </a:p>
        </p:txBody>
      </p:sp>
      <p:sp>
        <p:nvSpPr>
          <p:cNvPr id="4" name="文本框 3"/>
          <p:cNvSpPr txBox="1"/>
          <p:nvPr/>
        </p:nvSpPr>
        <p:spPr>
          <a:xfrm>
            <a:off x="1261898" y="777628"/>
            <a:ext cx="4834102" cy="460375"/>
          </a:xfrm>
          <a:prstGeom prst="rect">
            <a:avLst/>
          </a:prstGeom>
          <a:noFill/>
        </p:spPr>
        <p:txBody>
          <a:bodyPr wrap="squar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个人总结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49730" y="1519555"/>
            <a:ext cx="8528050" cy="4092575"/>
          </a:xfrm>
          <a:prstGeom prst="rect">
            <a:avLst/>
          </a:prstGeom>
          <a:noFill/>
          <a:ln w="9525">
            <a:noFill/>
          </a:ln>
        </p:spPr>
        <p:txBody>
          <a:bodyPr wrap="square">
            <a:spAutoFit/>
          </a:bodyPr>
          <a:p>
            <a:pPr lvl="0" indent="267970" algn="l">
              <a:buClrTx/>
              <a:buSzTx/>
              <a:buFontTx/>
            </a:pPr>
            <a:r>
              <a:rPr lang="zh-CN" sz="2000" b="1">
                <a:ea typeface="宋体" panose="02010600030101010101" pitchFamily="2" charset="-122"/>
                <a:sym typeface="+mn-ea"/>
              </a:rPr>
              <a:t>张安硕：</a:t>
            </a:r>
            <a:endParaRPr lang="zh-CN" sz="2000" b="1">
              <a:ea typeface="宋体" panose="02010600030101010101" pitchFamily="2" charset="-122"/>
              <a:sym typeface="+mn-ea"/>
            </a:endParaRPr>
          </a:p>
          <a:p>
            <a:pPr lvl="0" indent="267970" algn="l">
              <a:buClrTx/>
              <a:buSzTx/>
              <a:buFontTx/>
            </a:pPr>
            <a:r>
              <a:rPr lang="zh-CN" sz="2000">
                <a:ea typeface="宋体" panose="02010600030101010101" pitchFamily="2" charset="-122"/>
                <a:sym typeface="+mn-ea"/>
              </a:rPr>
              <a:t>需求捕获是整个需求分析工作中最难把握的一个部分，它不仅仅是一个技术的问题，还涉及到人际交往、沟通、知识理解，以及心理学等一系列问题。很多时候，就连客户自己也不了解自己到底需要的是什么，也就是说，我们要帮助他了解他需要的是什么。</a:t>
            </a:r>
            <a:endParaRPr lang="zh-CN" sz="2000">
              <a:ea typeface="宋体" panose="02010600030101010101" pitchFamily="2" charset="-122"/>
              <a:sym typeface="+mn-ea"/>
            </a:endParaRPr>
          </a:p>
          <a:p>
            <a:pPr lvl="0" indent="267970" algn="l">
              <a:buClrTx/>
              <a:buSzTx/>
              <a:buFontTx/>
            </a:pPr>
            <a:r>
              <a:rPr lang="zh-CN" sz="2000">
                <a:ea typeface="宋体" panose="02010600030101010101" pitchFamily="2" charset="-122"/>
                <a:sym typeface="+mn-ea"/>
              </a:rPr>
              <a:t>我认为这个项目中最重要的还是一个态度的问题，是采用主动态度去捕获需求，还是采用被动的态度去捕获需求。如果需求分析人员总是诺诺诺，客户说什么，我们就记什么。客户处于非常强势的地位，给我们提出了非常多变态、技术难于实现的需求，而我们的需求分析人员却成为记录员，埋头记录客户说的每一句话，不加分析地就直接扔给了开发人员。这就是采用被动的态度去捕获业务需求的方式。这样的需求分析必然将给项目开发的后期带来巨大的风险。</a:t>
            </a:r>
            <a:endParaRPr lang="zh-CN" sz="2000">
              <a:ea typeface="宋体" panose="02010600030101010101" pitchFamily="2" charset="-122"/>
              <a:sym typeface="+mn-ea"/>
            </a:endParaRPr>
          </a:p>
          <a:p>
            <a:pPr lvl="0" indent="267970" algn="l">
              <a:buClrTx/>
              <a:buSzTx/>
              <a:buFontTx/>
            </a:pPr>
            <a:r>
              <a:rPr lang="zh-CN" sz="2000">
                <a:ea typeface="宋体" panose="02010600030101010101" pitchFamily="2" charset="-122"/>
                <a:sym typeface="+mn-ea"/>
              </a:rPr>
              <a:t>本学期的课程学到了很多，非常感谢课程和我的小组成员。</a:t>
            </a:r>
            <a:endParaRPr lang="zh-CN" sz="2000">
              <a:ea typeface="宋体" panose="02010600030101010101" pitchFamily="2" charset="-122"/>
              <a:sym typeface="+mn-ea"/>
            </a:endParaRPr>
          </a:p>
        </p:txBody>
      </p:sp>
      <p:sp>
        <p:nvSpPr>
          <p:cNvPr id="4" name="文本框 3"/>
          <p:cNvSpPr txBox="1"/>
          <p:nvPr/>
        </p:nvSpPr>
        <p:spPr>
          <a:xfrm>
            <a:off x="1261898" y="777628"/>
            <a:ext cx="4834102" cy="460375"/>
          </a:xfrm>
          <a:prstGeom prst="rect">
            <a:avLst/>
          </a:prstGeom>
          <a:noFill/>
        </p:spPr>
        <p:txBody>
          <a:bodyPr wrap="squar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个人总结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23265" y="1405890"/>
            <a:ext cx="10744835" cy="4658360"/>
          </a:xfrm>
          <a:prstGeom prst="rect">
            <a:avLst/>
          </a:prstGeom>
        </p:spPr>
      </p:pic>
      <p:sp>
        <p:nvSpPr>
          <p:cNvPr id="7" name="文本框 6"/>
          <p:cNvSpPr txBox="1"/>
          <p:nvPr/>
        </p:nvSpPr>
        <p:spPr>
          <a:xfrm>
            <a:off x="4568825" y="749935"/>
            <a:ext cx="6581775" cy="92202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2</a:t>
            </a:r>
            <a:r>
              <a:rPr lang="zh-CN" altLang="en-US" b="1" dirty="0">
                <a:solidFill>
                  <a:schemeClr val="accent2"/>
                </a:solidFill>
              </a:rPr>
              <a:t>自评情况</a:t>
            </a:r>
            <a:r>
              <a:rPr lang="en-US" altLang="zh-CN" b="1" dirty="0">
                <a:solidFill>
                  <a:schemeClr val="accent2"/>
                </a:solidFill>
              </a:rPr>
              <a:t>   </a:t>
            </a:r>
            <a:r>
              <a:rPr lang="zh-CN" altLang="en-US" b="1" dirty="0">
                <a:solidFill>
                  <a:schemeClr val="accent2"/>
                </a:solidFill>
              </a:rPr>
              <a:t>一般</a:t>
            </a:r>
            <a:endParaRPr lang="en-US" altLang="zh-CN" b="1" dirty="0">
              <a:solidFill>
                <a:schemeClr val="accent2"/>
              </a:solidFill>
            </a:endParaRPr>
          </a:p>
          <a:p>
            <a:r>
              <a:rPr lang="zh-CN" altLang="en-US" b="1" dirty="0">
                <a:solidFill>
                  <a:schemeClr val="accent2"/>
                </a:solidFill>
              </a:rPr>
              <a:t>有过一次逾期交付，</a:t>
            </a:r>
            <a:r>
              <a:rPr lang="en-US" altLang="zh-CN" b="1" dirty="0">
                <a:solidFill>
                  <a:schemeClr val="accent2"/>
                </a:solidFill>
              </a:rPr>
              <a:t>5</a:t>
            </a:r>
            <a:r>
              <a:rPr lang="zh-CN" altLang="en-US" b="1" dirty="0">
                <a:solidFill>
                  <a:schemeClr val="accent2"/>
                </a:solidFill>
              </a:rPr>
              <a:t>月</a:t>
            </a:r>
            <a:r>
              <a:rPr lang="en-US" altLang="zh-CN" b="1" dirty="0">
                <a:solidFill>
                  <a:schemeClr val="accent2"/>
                </a:solidFill>
              </a:rPr>
              <a:t>2</a:t>
            </a:r>
            <a:r>
              <a:rPr lang="zh-CN" altLang="en-US" b="1" dirty="0">
                <a:solidFill>
                  <a:schemeClr val="accent2"/>
                </a:solidFill>
              </a:rPr>
              <a:t>日晚上</a:t>
            </a:r>
            <a:r>
              <a:rPr lang="en-US" altLang="zh-CN" b="1" dirty="0">
                <a:solidFill>
                  <a:schemeClr val="accent2"/>
                </a:solidFill>
              </a:rPr>
              <a:t>10</a:t>
            </a:r>
            <a:r>
              <a:rPr lang="zh-CN" altLang="en-US" b="1" dirty="0">
                <a:solidFill>
                  <a:schemeClr val="accent2"/>
                </a:solidFill>
              </a:rPr>
              <a:t>点</a:t>
            </a:r>
            <a:r>
              <a:rPr lang="en-US" altLang="zh-CN" b="1" dirty="0">
                <a:solidFill>
                  <a:schemeClr val="accent2"/>
                </a:solidFill>
              </a:rPr>
              <a:t>42</a:t>
            </a:r>
            <a:r>
              <a:rPr lang="zh-CN" altLang="en-US" b="1" dirty="0">
                <a:solidFill>
                  <a:schemeClr val="accent2"/>
                </a:solidFill>
              </a:rPr>
              <a:t>才交付，是组长的错误导致的小组扣分，已召开组内会议进行深刻的反思和批斗。</a:t>
            </a:r>
            <a:r>
              <a:rPr lang="en-US" altLang="zh-CN" b="1" dirty="0">
                <a:solidFill>
                  <a:schemeClr val="accent2"/>
                </a:solidFill>
              </a:rPr>
              <a:t> </a:t>
            </a:r>
            <a:endParaRPr lang="en-US" altLang="zh-CN" b="1" dirty="0">
              <a:solidFill>
                <a:schemeClr val="accent2"/>
              </a:solidFill>
            </a:endParaRPr>
          </a:p>
        </p:txBody>
      </p:sp>
      <p:pic>
        <p:nvPicPr>
          <p:cNvPr id="3" name="图片 2"/>
          <p:cNvPicPr>
            <a:picLocks noChangeAspect="1"/>
          </p:cNvPicPr>
          <p:nvPr/>
        </p:nvPicPr>
        <p:blipFill>
          <a:blip r:embed="rId2"/>
          <a:stretch>
            <a:fillRect/>
          </a:stretch>
        </p:blipFill>
        <p:spPr>
          <a:xfrm>
            <a:off x="4876165" y="4570730"/>
            <a:ext cx="5722620" cy="1402080"/>
          </a:xfrm>
          <a:prstGeom prst="rect">
            <a:avLst/>
          </a:prstGeom>
        </p:spPr>
      </p:pic>
      <p:pic>
        <p:nvPicPr>
          <p:cNvPr id="5" name="图片 4"/>
          <p:cNvPicPr>
            <a:picLocks noChangeAspect="1"/>
          </p:cNvPicPr>
          <p:nvPr/>
        </p:nvPicPr>
        <p:blipFill>
          <a:blip r:embed="rId3"/>
          <a:stretch>
            <a:fillRect/>
          </a:stretch>
        </p:blipFill>
        <p:spPr>
          <a:xfrm>
            <a:off x="4855210" y="1838960"/>
            <a:ext cx="5743575" cy="155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3611880" cy="92202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评价及总结</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988988" y="777788"/>
            <a:ext cx="6094520" cy="645160"/>
          </a:xfrm>
          <a:prstGeom prst="rect">
            <a:avLst/>
          </a:prstGeom>
          <a:noFill/>
        </p:spPr>
        <p:txBody>
          <a:bodyPr wrap="square">
            <a:spAutoFit/>
          </a:bodyPr>
          <a:lstStyle/>
          <a:p>
            <a:r>
              <a:rPr lang="en-US" altLang="zh-CN" b="1" dirty="0">
                <a:solidFill>
                  <a:schemeClr val="accent2"/>
                </a:solidFill>
              </a:rPr>
              <a:t>53.</a:t>
            </a:r>
            <a:r>
              <a:rPr lang="zh-CN" altLang="en-US" b="1" dirty="0">
                <a:solidFill>
                  <a:schemeClr val="accent2"/>
                </a:solidFill>
              </a:rPr>
              <a:t>项目总结报告中是否给出了每个项目成员的合适评价？是否进行了成员的绩效排序和打分？</a:t>
            </a:r>
            <a:endParaRPr lang="zh-CN" altLang="en-US" b="1" dirty="0">
              <a:solidFill>
                <a:schemeClr val="accent2"/>
              </a:solidFill>
            </a:endParaRPr>
          </a:p>
        </p:txBody>
      </p:sp>
      <p:graphicFrame>
        <p:nvGraphicFramePr>
          <p:cNvPr id="9" name="表格 8"/>
          <p:cNvGraphicFramePr/>
          <p:nvPr>
            <p:custDataLst>
              <p:tags r:id="rId1"/>
            </p:custDataLst>
          </p:nvPr>
        </p:nvGraphicFramePr>
        <p:xfrm>
          <a:off x="1853565" y="2965450"/>
          <a:ext cx="8482965" cy="2505075"/>
        </p:xfrm>
        <a:graphic>
          <a:graphicData uri="http://schemas.openxmlformats.org/drawingml/2006/table">
            <a:tbl>
              <a:tblPr firstRow="1" bandRow="1">
                <a:tableStyleId>{5C22544A-7EE6-4342-B048-85BDC9FD1C3A}</a:tableStyleId>
              </a:tblPr>
              <a:tblGrid>
                <a:gridCol w="1670050"/>
                <a:gridCol w="6812915"/>
              </a:tblGrid>
              <a:tr h="501015">
                <a:tc>
                  <a:txBody>
                    <a:bodyPr/>
                    <a:p>
                      <a:pPr algn="ctr">
                        <a:buNone/>
                      </a:pPr>
                      <a:r>
                        <a:rPr lang="zh-CN" altLang="en-US"/>
                        <a:t>人员</a:t>
                      </a:r>
                      <a:endParaRPr lang="zh-CN" altLang="en-US"/>
                    </a:p>
                  </a:txBody>
                  <a:tcPr/>
                </a:tc>
                <a:tc>
                  <a:txBody>
                    <a:bodyPr/>
                    <a:p>
                      <a:pPr algn="ctr">
                        <a:buNone/>
                      </a:pPr>
                      <a:r>
                        <a:rPr lang="zh-CN" altLang="en-US"/>
                        <a:t>评价</a:t>
                      </a:r>
                      <a:endParaRPr lang="zh-CN" altLang="en-US"/>
                    </a:p>
                  </a:txBody>
                  <a:tcPr/>
                </a:tc>
              </a:tr>
              <a:tr h="501015">
                <a:tc>
                  <a:txBody>
                    <a:bodyPr/>
                    <a:p>
                      <a:pPr algn="ctr">
                        <a:buNone/>
                      </a:pPr>
                      <a:r>
                        <a:rPr lang="zh-CN" altLang="en-US"/>
                        <a:t>彭昕怡</a:t>
                      </a:r>
                      <a:endParaRPr lang="zh-CN" altLang="en-US"/>
                    </a:p>
                  </a:txBody>
                  <a:tcPr/>
                </a:tc>
                <a:tc>
                  <a:txBody>
                    <a:bodyPr/>
                    <a:p>
                      <a:pPr algn="ctr">
                        <a:buNone/>
                      </a:pPr>
                      <a:r>
                        <a:rPr lang="zh-CN" altLang="en-US"/>
                        <a:t>踏实肯干，效率比较高，分配工作完成较快，质量相对有保障。</a:t>
                      </a:r>
                      <a:endParaRPr lang="zh-CN" altLang="en-US"/>
                    </a:p>
                    <a:p>
                      <a:pPr algn="ctr">
                        <a:buNone/>
                      </a:pPr>
                      <a:r>
                        <a:rPr lang="zh-CN" altLang="en-US"/>
                        <a:t>为人温和热情，可以抒发自己的想法。</a:t>
                      </a:r>
                      <a:endParaRPr lang="zh-CN" altLang="en-US"/>
                    </a:p>
                  </a:txBody>
                  <a:tcPr/>
                </a:tc>
              </a:tr>
              <a:tr h="501015">
                <a:tc>
                  <a:txBody>
                    <a:bodyPr/>
                    <a:p>
                      <a:pPr algn="ctr">
                        <a:buNone/>
                      </a:pPr>
                      <a:r>
                        <a:rPr lang="zh-CN" altLang="en-US"/>
                        <a:t>张安硕</a:t>
                      </a:r>
                      <a:endParaRPr lang="zh-CN" altLang="en-US"/>
                    </a:p>
                  </a:txBody>
                  <a:tcPr/>
                </a:tc>
                <a:tc>
                  <a:txBody>
                    <a:bodyPr/>
                    <a:p>
                      <a:pPr algn="ctr">
                        <a:buNone/>
                      </a:pPr>
                      <a:r>
                        <a:rPr lang="zh-CN" altLang="en-US"/>
                        <a:t>活泼外向，工作效率比较高。善于沟通，很有想法，敢于把自己的想法变为现实，外交和沟通很有能力。</a:t>
                      </a:r>
                      <a:endParaRPr lang="zh-CN" altLang="en-US"/>
                    </a:p>
                  </a:txBody>
                  <a:tcPr/>
                </a:tc>
              </a:tr>
              <a:tr h="501015">
                <a:tc>
                  <a:txBody>
                    <a:bodyPr/>
                    <a:p>
                      <a:pPr algn="ctr">
                        <a:buNone/>
                      </a:pPr>
                      <a:r>
                        <a:rPr lang="zh-CN" altLang="en-US"/>
                        <a:t>梁泽生</a:t>
                      </a:r>
                      <a:endParaRPr lang="zh-CN" altLang="en-US"/>
                    </a:p>
                  </a:txBody>
                  <a:tcPr/>
                </a:tc>
                <a:tc>
                  <a:txBody>
                    <a:bodyPr/>
                    <a:p>
                      <a:pPr algn="ctr">
                        <a:buNone/>
                      </a:pPr>
                      <a:r>
                        <a:rPr lang="zh-CN" altLang="en-US"/>
                        <a:t>值得信赖，无论什么样的工作都可以适应，很有保障，但是工作效率相对比较慢，但是</a:t>
                      </a:r>
                      <a:r>
                        <a:rPr lang="en-US" altLang="zh-CN"/>
                        <a:t>ddl</a:t>
                      </a:r>
                      <a:r>
                        <a:rPr lang="zh-CN" altLang="en-US"/>
                        <a:t>前也可以完成。相对而言不太抒发自己的想法。</a:t>
                      </a:r>
                      <a:endParaRPr lang="zh-CN" altLang="en-US"/>
                    </a:p>
                  </a:txBody>
                  <a:tcPr/>
                </a:tc>
              </a:tr>
              <a:tr h="501015">
                <a:tc>
                  <a:txBody>
                    <a:bodyPr/>
                    <a:p>
                      <a:pPr algn="ctr">
                        <a:buNone/>
                      </a:pPr>
                      <a:r>
                        <a:rPr lang="zh-CN" altLang="en-US"/>
                        <a:t>谢子文</a:t>
                      </a:r>
                      <a:endParaRPr lang="zh-CN" altLang="en-US"/>
                    </a:p>
                  </a:txBody>
                  <a:tcPr/>
                </a:tc>
                <a:tc>
                  <a:txBody>
                    <a:bodyPr/>
                    <a:p>
                      <a:pPr algn="ctr">
                        <a:buNone/>
                      </a:pPr>
                      <a:r>
                        <a:rPr lang="zh-CN" altLang="en-US"/>
                        <a:t>很有想法，有自己的思路。一开始不擅长发言，现在也可以在组内非常自由的抒发自己的想法，喜欢做设计，比较有设计灵感。但是同意是效率比较慢，但是</a:t>
                      </a:r>
                      <a:r>
                        <a:rPr lang="en-US" altLang="zh-CN"/>
                        <a:t>ddl</a:t>
                      </a:r>
                      <a:r>
                        <a:rPr lang="zh-CN" altLang="en-US"/>
                        <a:t>前可以完成。</a:t>
                      </a:r>
                      <a:endParaRPr lang="zh-CN" altLang="en-US"/>
                    </a:p>
                  </a:txBody>
                  <a:tcPr/>
                </a:tc>
              </a:tr>
            </a:tbl>
          </a:graphicData>
        </a:graphic>
      </p:graphicFrame>
      <p:sp>
        <p:nvSpPr>
          <p:cNvPr id="11" name="文本框 10"/>
          <p:cNvSpPr txBox="1"/>
          <p:nvPr/>
        </p:nvSpPr>
        <p:spPr>
          <a:xfrm>
            <a:off x="1906270" y="2511425"/>
            <a:ext cx="2839085" cy="368300"/>
          </a:xfrm>
          <a:prstGeom prst="rect">
            <a:avLst/>
          </a:prstGeom>
          <a:noFill/>
        </p:spPr>
        <p:txBody>
          <a:bodyPr wrap="square" rtlCol="0">
            <a:spAutoFit/>
          </a:bodyPr>
          <a:p>
            <a:r>
              <a:rPr lang="zh-CN" altLang="en-US"/>
              <a:t>项目经理对组员的评价</a:t>
            </a:r>
            <a:endParaRPr lang="zh-CN" altLang="en-US"/>
          </a:p>
        </p:txBody>
      </p:sp>
      <p:sp>
        <p:nvSpPr>
          <p:cNvPr id="12" name="文本框 11"/>
          <p:cNvSpPr txBox="1"/>
          <p:nvPr/>
        </p:nvSpPr>
        <p:spPr>
          <a:xfrm>
            <a:off x="1906270" y="1423035"/>
            <a:ext cx="2839085" cy="368300"/>
          </a:xfrm>
          <a:prstGeom prst="rect">
            <a:avLst/>
          </a:prstGeom>
          <a:noFill/>
        </p:spPr>
        <p:txBody>
          <a:bodyPr wrap="square" rtlCol="0">
            <a:spAutoFit/>
          </a:bodyPr>
          <a:p>
            <a:r>
              <a:rPr lang="zh-CN" altLang="en-US"/>
              <a:t>项目经理自评</a:t>
            </a:r>
            <a:endParaRPr lang="zh-CN" altLang="en-US"/>
          </a:p>
        </p:txBody>
      </p:sp>
      <p:sp>
        <p:nvSpPr>
          <p:cNvPr id="14" name="文本框 13"/>
          <p:cNvSpPr txBox="1"/>
          <p:nvPr/>
        </p:nvSpPr>
        <p:spPr>
          <a:xfrm>
            <a:off x="1855470" y="1779905"/>
            <a:ext cx="8481060" cy="645160"/>
          </a:xfrm>
          <a:prstGeom prst="rect">
            <a:avLst/>
          </a:prstGeom>
          <a:solidFill>
            <a:schemeClr val="accent1">
              <a:lumMod val="20000"/>
              <a:lumOff val="80000"/>
            </a:schemeClr>
          </a:solidFill>
        </p:spPr>
        <p:txBody>
          <a:bodyPr wrap="square" rtlCol="0">
            <a:spAutoFit/>
          </a:bodyPr>
          <a:p>
            <a:r>
              <a:rPr lang="zh-CN" altLang="en-US"/>
              <a:t>思维比较有局限性，沟通能力上还需要继续努力。工作效率尚可，相对而言比较有自己的想法，愿意发表意见</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endParaRPr lang="zh-CN" altLang="en-US" dirty="0"/>
          </a:p>
        </p:txBody>
      </p:sp>
      <p:sp>
        <p:nvSpPr>
          <p:cNvPr id="8" name="文本框 7"/>
          <p:cNvSpPr txBox="1"/>
          <p:nvPr/>
        </p:nvSpPr>
        <p:spPr>
          <a:xfrm>
            <a:off x="3988988" y="777788"/>
            <a:ext cx="6094520" cy="645160"/>
          </a:xfrm>
          <a:prstGeom prst="rect">
            <a:avLst/>
          </a:prstGeom>
          <a:noFill/>
        </p:spPr>
        <p:txBody>
          <a:bodyPr wrap="square">
            <a:spAutoFit/>
          </a:bodyPr>
          <a:lstStyle/>
          <a:p>
            <a:r>
              <a:rPr lang="en-US" altLang="zh-CN" b="1" dirty="0">
                <a:solidFill>
                  <a:schemeClr val="accent2"/>
                </a:solidFill>
              </a:rPr>
              <a:t>53.</a:t>
            </a:r>
            <a:r>
              <a:rPr lang="zh-CN" altLang="en-US" b="1" dirty="0">
                <a:solidFill>
                  <a:schemeClr val="accent2"/>
                </a:solidFill>
              </a:rPr>
              <a:t>项目总结报告中是否给出了每个项目成员的合适评价？是否进行了成员的绩效排序和打分？</a:t>
            </a:r>
            <a:endParaRPr lang="zh-CN" altLang="en-US" b="1" dirty="0">
              <a:solidFill>
                <a:schemeClr val="accent2"/>
              </a:solidFill>
            </a:endParaRPr>
          </a:p>
        </p:txBody>
      </p:sp>
      <p:graphicFrame>
        <p:nvGraphicFramePr>
          <p:cNvPr id="2" name="表格 1"/>
          <p:cNvGraphicFramePr/>
          <p:nvPr>
            <p:custDataLst>
              <p:tags r:id="rId1"/>
            </p:custDataLst>
          </p:nvPr>
        </p:nvGraphicFramePr>
        <p:xfrm>
          <a:off x="1746885" y="2103120"/>
          <a:ext cx="8715375" cy="2682240"/>
        </p:xfrm>
        <a:graphic>
          <a:graphicData uri="http://schemas.openxmlformats.org/drawingml/2006/table">
            <a:tbl>
              <a:tblPr firstRow="1" bandRow="1">
                <a:tableStyleId>{5C22544A-7EE6-4342-B048-85BDC9FD1C3A}</a:tableStyleId>
              </a:tblPr>
              <a:tblGrid>
                <a:gridCol w="968375"/>
                <a:gridCol w="968375"/>
                <a:gridCol w="968375"/>
                <a:gridCol w="968375"/>
                <a:gridCol w="968375"/>
                <a:gridCol w="968375"/>
                <a:gridCol w="968375"/>
                <a:gridCol w="968375"/>
                <a:gridCol w="968375"/>
              </a:tblGrid>
              <a:tr h="447040">
                <a:tc>
                  <a:txBody>
                    <a:bodyPr/>
                    <a:p>
                      <a:pPr indent="0">
                        <a:buNone/>
                      </a:pPr>
                      <a:endParaRPr lang="en-US" altLang="en-US" sz="1600" b="1">
                        <a:solidFill>
                          <a:schemeClr val="bg1"/>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项目计划</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需求获取</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需求分析</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需求控制</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en-US" sz="1600" b="1">
                          <a:solidFill>
                            <a:schemeClr val="bg1"/>
                          </a:solidFill>
                          <a:latin typeface="宋体" panose="02010600030101010101" pitchFamily="2" charset="-122"/>
                        </a:rPr>
                        <a:t>SRS</a:t>
                      </a:r>
                      <a:endParaRPr lang="en-US" altLang="en-US" sz="1600" b="1">
                        <a:solidFill>
                          <a:schemeClr val="bg1"/>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需求变更</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总结互评</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c>
                  <a:txBody>
                    <a:bodyPr/>
                    <a:p>
                      <a:pPr indent="0">
                        <a:buNone/>
                      </a:pPr>
                      <a:r>
                        <a:rPr lang="zh-CN" sz="1600" b="1">
                          <a:solidFill>
                            <a:schemeClr val="bg1"/>
                          </a:solidFill>
                          <a:latin typeface="Arial" panose="020B0604020202020204" pitchFamily="34" charset="0"/>
                          <a:ea typeface="宋体" panose="02010600030101010101" pitchFamily="2" charset="-122"/>
                        </a:rPr>
                        <a:t>项目总评</a:t>
                      </a:r>
                      <a:endParaRPr lang="zh-CN" altLang="en-US" sz="1600" b="1">
                        <a:solidFill>
                          <a:schemeClr val="bg1"/>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C3998"/>
                    </a:solidFill>
                  </a:tcPr>
                </a:tc>
              </a:tr>
              <a:tr h="447040">
                <a:tc>
                  <a:txBody>
                    <a:bodyPr/>
                    <a:p>
                      <a:pPr indent="0" algn="ctr">
                        <a:buNone/>
                      </a:pPr>
                      <a:r>
                        <a:rPr lang="zh-CN" sz="1600" b="1">
                          <a:solidFill>
                            <a:srgbClr val="000000"/>
                          </a:solidFill>
                          <a:latin typeface="Arial" panose="020B0604020202020204" pitchFamily="34" charset="0"/>
                          <a:ea typeface="宋体" panose="02010600030101010101" pitchFamily="2" charset="-122"/>
                        </a:rPr>
                        <a:t>彭昕怡</a:t>
                      </a:r>
                      <a:endParaRPr lang="zh-CN" altLang="en-US" sz="1600" b="1">
                        <a:solidFill>
                          <a:srgbClr val="000000"/>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8.8</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8.1</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8.7</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8.6</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8.45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8.9</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8.675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r>
              <a:tr h="447040">
                <a:tc>
                  <a:txBody>
                    <a:bodyPr/>
                    <a:p>
                      <a:pPr indent="0" algn="ctr">
                        <a:buNone/>
                      </a:pPr>
                      <a:r>
                        <a:rPr lang="zh-CN" sz="1600" b="1">
                          <a:solidFill>
                            <a:srgbClr val="000000"/>
                          </a:solidFill>
                          <a:latin typeface="Arial" panose="020B0604020202020204" pitchFamily="34" charset="0"/>
                          <a:ea typeface="宋体" panose="02010600030101010101" pitchFamily="2" charset="-122"/>
                        </a:rPr>
                        <a:t>张安硕</a:t>
                      </a:r>
                      <a:endParaRPr lang="zh-CN" altLang="en-US" sz="1600" b="1">
                        <a:solidFill>
                          <a:srgbClr val="000000"/>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8.6</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8.35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8.45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8.6</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8.2</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7.95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8.55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8.435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r>
              <a:tr h="447040">
                <a:tc>
                  <a:txBody>
                    <a:bodyPr/>
                    <a:p>
                      <a:pPr indent="0" algn="ctr">
                        <a:buNone/>
                      </a:pPr>
                      <a:r>
                        <a:rPr lang="zh-CN" sz="1600" b="1">
                          <a:solidFill>
                            <a:srgbClr val="000000"/>
                          </a:solidFill>
                          <a:latin typeface="Arial" panose="020B0604020202020204" pitchFamily="34" charset="0"/>
                          <a:ea typeface="宋体" panose="02010600030101010101" pitchFamily="2" charset="-122"/>
                        </a:rPr>
                        <a:t>梁泽生</a:t>
                      </a:r>
                      <a:endParaRPr lang="zh-CN" altLang="en-US" sz="1600" b="1">
                        <a:solidFill>
                          <a:srgbClr val="000000"/>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8.98</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7.45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8.25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6.8</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7.1</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8.4</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8.2</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7.978</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r>
              <a:tr h="447040">
                <a:tc>
                  <a:txBody>
                    <a:bodyPr/>
                    <a:p>
                      <a:pPr indent="0" algn="ctr">
                        <a:buNone/>
                      </a:pPr>
                      <a:r>
                        <a:rPr lang="zh-CN" sz="1600" b="1">
                          <a:solidFill>
                            <a:srgbClr val="000000"/>
                          </a:solidFill>
                          <a:latin typeface="Arial" panose="020B0604020202020204" pitchFamily="34" charset="0"/>
                          <a:ea typeface="宋体" panose="02010600030101010101" pitchFamily="2" charset="-122"/>
                        </a:rPr>
                        <a:t>谢子文</a:t>
                      </a:r>
                      <a:endParaRPr lang="zh-CN" altLang="en-US" sz="1600" b="1">
                        <a:solidFill>
                          <a:srgbClr val="000000"/>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8.77</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8.3</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8.25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6.8</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7.65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8.15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8.55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8.212</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r>
              <a:tr h="447040">
                <a:tc>
                  <a:txBody>
                    <a:bodyPr/>
                    <a:p>
                      <a:pPr indent="0" algn="ctr">
                        <a:buNone/>
                      </a:pPr>
                      <a:r>
                        <a:rPr lang="zh-CN" sz="1600" b="1">
                          <a:solidFill>
                            <a:srgbClr val="000000"/>
                          </a:solidFill>
                          <a:latin typeface="Arial" panose="020B0604020202020204" pitchFamily="34" charset="0"/>
                          <a:ea typeface="宋体" panose="02010600030101010101" pitchFamily="2" charset="-122"/>
                        </a:rPr>
                        <a:t>刘书宇</a:t>
                      </a:r>
                      <a:endParaRPr lang="zh-CN" altLang="en-US" sz="1600" b="1">
                        <a:solidFill>
                          <a:srgbClr val="000000"/>
                        </a:solidFill>
                        <a:latin typeface="Arial" panose="020B0604020202020204" pitchFamily="34" charset="0"/>
                        <a:ea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8.66</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7.05</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9</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8.3</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8.4</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8.9</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9.2</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solidFill>
                            <a:srgbClr val="000000"/>
                          </a:solidFill>
                          <a:latin typeface="宋体" panose="02010600030101010101" pitchFamily="2" charset="-122"/>
                        </a:rPr>
                        <a:t>8.711</a:t>
                      </a:r>
                      <a:endParaRPr lang="en-US" altLang="en-US" sz="1600" b="1">
                        <a:solidFill>
                          <a:srgbClr val="000000"/>
                        </a:solidFill>
                        <a:latin typeface="宋体" panose="02010600030101010101" pitchFamily="2" charset="-122"/>
                      </a:endParaRPr>
                    </a:p>
                  </a:txBody>
                  <a:tcPr marL="12700" marR="12700" marT="12700" vert="horz" anchor="ctr" anchorCtr="1">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r>
            </a:tbl>
          </a:graphicData>
        </a:graphic>
      </p:graphicFrame>
      <p:graphicFrame>
        <p:nvGraphicFramePr>
          <p:cNvPr id="3" name="表格 2"/>
          <p:cNvGraphicFramePr/>
          <p:nvPr/>
        </p:nvGraphicFramePr>
        <p:xfrm>
          <a:off x="1746885" y="5032375"/>
          <a:ext cx="8715375" cy="890270"/>
        </p:xfrm>
        <a:graphic>
          <a:graphicData uri="http://schemas.openxmlformats.org/drawingml/2006/table">
            <a:tbl>
              <a:tblPr firstRow="1" bandRow="1">
                <a:tableStyleId>{5C22544A-7EE6-4342-B048-85BDC9FD1C3A}</a:tableStyleId>
              </a:tblPr>
              <a:tblGrid>
                <a:gridCol w="8715375"/>
              </a:tblGrid>
              <a:tr h="890270">
                <a:tc>
                  <a:txBody>
                    <a:bodyPr/>
                    <a:p>
                      <a:pPr indent="0" algn="ctr">
                        <a:buNone/>
                      </a:pPr>
                      <a:r>
                        <a:rPr lang="zh-CN" sz="1800" b="1">
                          <a:solidFill>
                            <a:srgbClr val="2C3998"/>
                          </a:solidFill>
                          <a:latin typeface="Arial" panose="020B0604020202020204" pitchFamily="34" charset="0"/>
                          <a:ea typeface="宋体" panose="02010600030101010101" pitchFamily="2" charset="-122"/>
                        </a:rPr>
                        <a:t>经会议讨论，决定取里程碑绩效参与最后的线性处理。其中，前面各里程碑评审绩效和最后总结绩效占比6:4。前面60%的各里程碑绩效中平均计算。即:</a:t>
                      </a:r>
                      <a:endParaRPr lang="zh-CN" sz="1800" b="1">
                        <a:solidFill>
                          <a:srgbClr val="2C3998"/>
                        </a:solidFill>
                        <a:latin typeface="Arial" panose="020B0604020202020204" pitchFamily="34" charset="0"/>
                        <a:ea typeface="宋体" panose="02010600030101010101" pitchFamily="2" charset="-122"/>
                      </a:endParaRPr>
                    </a:p>
                    <a:p>
                      <a:pPr indent="0" algn="ctr">
                        <a:buNone/>
                      </a:pPr>
                      <a:r>
                        <a:rPr lang="zh-CN" sz="1800" b="1">
                          <a:solidFill>
                            <a:srgbClr val="2C3998"/>
                          </a:solidFill>
                          <a:latin typeface="Arial" panose="020B0604020202020204" pitchFamily="34" charset="0"/>
                          <a:ea typeface="宋体" panose="02010600030101010101" pitchFamily="2" charset="-122"/>
                        </a:rPr>
                        <a:t>项目计划：需求获取：需求分析：需求控制：SRS：需求变更：总结互评=1:1:1:1:1:1:4</a:t>
                      </a:r>
                      <a:endParaRPr lang="zh-CN" altLang="en-US" sz="1800" b="1">
                        <a:solidFill>
                          <a:srgbClr val="2C3998"/>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4105910" y="1423035"/>
            <a:ext cx="5658485" cy="645160"/>
          </a:xfrm>
          <a:prstGeom prst="rect">
            <a:avLst/>
          </a:prstGeom>
          <a:noFill/>
        </p:spPr>
        <p:txBody>
          <a:bodyPr wrap="square">
            <a:spAutoFit/>
          </a:bodyPr>
          <a:p>
            <a:r>
              <a:rPr lang="en-US" altLang="zh-CN" b="1" dirty="0">
                <a:solidFill>
                  <a:schemeClr val="accent2"/>
                </a:solidFill>
              </a:rPr>
              <a:t>53</a:t>
            </a:r>
            <a:r>
              <a:rPr lang="zh-CN" b="1" dirty="0">
                <a:solidFill>
                  <a:schemeClr val="accent2"/>
                </a:solidFill>
              </a:rPr>
              <a:t>自评：好</a:t>
            </a:r>
            <a:endParaRPr lang="zh-CN" b="1" dirty="0">
              <a:solidFill>
                <a:schemeClr val="accent2"/>
              </a:solidFill>
            </a:endParaRPr>
          </a:p>
          <a:p>
            <a:r>
              <a:rPr lang="zh-CN" b="1" dirty="0">
                <a:solidFill>
                  <a:schemeClr val="accent2"/>
                </a:solidFill>
              </a:rPr>
              <a:t>评价方法经小组讨论，得到小组成员认可。</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50645" y="2290445"/>
            <a:ext cx="9478645" cy="2861310"/>
          </a:xfrm>
          <a:prstGeom prst="rect">
            <a:avLst/>
          </a:prstGeom>
          <a:noFill/>
        </p:spPr>
        <p:txBody>
          <a:bodyPr wrap="square" rtlCol="0">
            <a:spAutoFit/>
          </a:bodyPr>
          <a:lstStyle/>
          <a:p>
            <a:r>
              <a:rPr lang="zh-CN" altLang="en-US" dirty="0"/>
              <a:t>首先考虑能不能拒绝：因综合考虑小组人员均在假期内各有安排，在可行性考虑中，时间不充足，人力资源不充足，故予以拒绝。</a:t>
            </a:r>
            <a:endParaRPr lang="zh-CN" altLang="en-US" dirty="0"/>
          </a:p>
          <a:p>
            <a:r>
              <a:rPr lang="zh-CN" altLang="en-US" dirty="0"/>
              <a:t>不合理的需求应该予以拒绝。</a:t>
            </a:r>
            <a:endParaRPr lang="zh-CN" altLang="en-US" dirty="0"/>
          </a:p>
          <a:p>
            <a:r>
              <a:rPr lang="zh-CN" altLang="en-US" dirty="0"/>
              <a:t>但是考虑到教师的身份，如果是我们重要的用户或者项目下达者，拒绝是不太可能的事情。</a:t>
            </a:r>
            <a:endParaRPr lang="zh-CN" altLang="en-US" dirty="0"/>
          </a:p>
          <a:p>
            <a:r>
              <a:rPr lang="zh-CN" altLang="en-US" dirty="0"/>
              <a:t>我们需要紧急召开小组会议。完善项目的计划和排出甘特图。</a:t>
            </a:r>
            <a:endParaRPr lang="zh-CN" altLang="en-US" dirty="0"/>
          </a:p>
          <a:p>
            <a:r>
              <a:rPr lang="zh-CN" altLang="en-US" dirty="0"/>
              <a:t>项目经理根据甘特图，以甘特图为依据分配工作和检查成果。务必设置里程碑和基线。</a:t>
            </a:r>
            <a:endParaRPr lang="zh-CN" altLang="en-US" dirty="0"/>
          </a:p>
          <a:p>
            <a:r>
              <a:rPr lang="zh-CN" altLang="en-US" dirty="0"/>
              <a:t>划分用户群为学生和教师，分两批人分别对这部分的用户进行访谈，根据他们的意见快速开发，设计出低保真原型，拿原型去找用户二次确认和记录新的需求。不断迭代，在需求冲突时召开</a:t>
            </a:r>
            <a:r>
              <a:rPr lang="en-US" altLang="zh-CN" dirty="0"/>
              <a:t>JAD</a:t>
            </a:r>
            <a:r>
              <a:rPr lang="zh-CN" altLang="en-US" dirty="0"/>
              <a:t>会议，在需求变更时召开</a:t>
            </a:r>
            <a:r>
              <a:rPr lang="en-US" altLang="zh-CN" dirty="0"/>
              <a:t>CCB</a:t>
            </a:r>
            <a:r>
              <a:rPr lang="zh-CN" altLang="en-US" dirty="0"/>
              <a:t>评审。</a:t>
            </a:r>
            <a:endParaRPr lang="zh-CN" altLang="en-US" dirty="0"/>
          </a:p>
          <a:p>
            <a:r>
              <a:rPr lang="zh-CN" altLang="en-US" dirty="0"/>
              <a:t>在基线到达时，拿出设计产品。</a:t>
            </a:r>
            <a:endParaRPr lang="zh-CN" altLang="en-US" dirty="0"/>
          </a:p>
        </p:txBody>
      </p:sp>
      <p:sp>
        <p:nvSpPr>
          <p:cNvPr id="5" name="文本框 4"/>
          <p:cNvSpPr txBox="1"/>
          <p:nvPr/>
        </p:nvSpPr>
        <p:spPr>
          <a:xfrm>
            <a:off x="4201357" y="916127"/>
            <a:ext cx="6094520" cy="645160"/>
          </a:xfrm>
          <a:prstGeom prst="rect">
            <a:avLst/>
          </a:prstGeom>
          <a:noFill/>
        </p:spPr>
        <p:txBody>
          <a:bodyPr wrap="square">
            <a:spAutoFit/>
          </a:bodyPr>
          <a:lstStyle/>
          <a:p>
            <a:r>
              <a:rPr lang="en-US" altLang="zh-CN" b="1" dirty="0">
                <a:solidFill>
                  <a:schemeClr val="accent2"/>
                </a:solidFill>
              </a:rPr>
              <a:t>54.</a:t>
            </a:r>
            <a:r>
              <a:rPr lang="zh-CN" altLang="en-US" b="1" dirty="0">
                <a:solidFill>
                  <a:schemeClr val="accent2"/>
                </a:solidFill>
              </a:rPr>
              <a:t>现在通知你们小组，在接下来的三个月中完成教师提出的移动课堂助理的需求，怎么做？</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00810" y="1563370"/>
            <a:ext cx="9583420" cy="4799965"/>
          </a:xfrm>
          <a:prstGeom prst="rect">
            <a:avLst/>
          </a:prstGeom>
          <a:noFill/>
        </p:spPr>
        <p:txBody>
          <a:bodyPr wrap="square" rtlCol="0">
            <a:spAutoFit/>
          </a:bodyPr>
          <a:lstStyle/>
          <a:p>
            <a:r>
              <a:rPr lang="en-US" altLang="zh-CN" dirty="0"/>
              <a:t>[1]</a:t>
            </a:r>
            <a:r>
              <a:rPr lang="en-US" altLang="zh-CN" dirty="0" err="1"/>
              <a:t>中国标准出版社</a:t>
            </a:r>
            <a:r>
              <a:rPr lang="en-US" altLang="zh-CN" dirty="0"/>
              <a:t>. 计算机软件工程规范国家标准汇编．1998[M]. </a:t>
            </a:r>
            <a:r>
              <a:rPr lang="en-US" altLang="zh-CN" dirty="0" err="1"/>
              <a:t>中国标准出版社</a:t>
            </a:r>
            <a:r>
              <a:rPr lang="en-US" altLang="zh-CN" dirty="0"/>
              <a:t>, 1998.</a:t>
            </a:r>
            <a:endParaRPr lang="en-US" altLang="zh-CN" dirty="0"/>
          </a:p>
          <a:p>
            <a:r>
              <a:rPr lang="en-US" altLang="zh-CN" dirty="0"/>
              <a:t>[2]GBT8567-2006计算机软件编制规范</a:t>
            </a:r>
            <a:r>
              <a:rPr lang="en-US" altLang="zh-CN" dirty="0">
                <a:sym typeface="+mn-ea"/>
              </a:rPr>
              <a:t>．2006[M]. </a:t>
            </a:r>
            <a:r>
              <a:rPr lang="en-US" altLang="zh-CN" dirty="0">
                <a:sym typeface="+mn-ea"/>
              </a:rPr>
              <a:t>中国标准出版社, 2006.</a:t>
            </a:r>
            <a:endParaRPr lang="en-US" altLang="zh-CN" dirty="0">
              <a:sym typeface="+mn-ea"/>
            </a:endParaRPr>
          </a:p>
          <a:p>
            <a:pPr algn="l" fontAlgn="auto">
              <a:lnSpc>
                <a:spcPct val="100000"/>
              </a:lnSpc>
              <a:buClrTx/>
              <a:buSzTx/>
              <a:buNone/>
            </a:pPr>
            <a:r>
              <a:rPr lang="en-US" altLang="zh-CN" dirty="0">
                <a:sym typeface="+mn-ea"/>
              </a:rPr>
              <a:t>[3]《GB856T——88》国标文档</a:t>
            </a:r>
            <a:endParaRPr lang="en-US" altLang="zh-CN" dirty="0"/>
          </a:p>
          <a:p>
            <a:pPr algn="l" fontAlgn="auto">
              <a:lnSpc>
                <a:spcPct val="100000"/>
              </a:lnSpc>
              <a:buClrTx/>
              <a:buSzTx/>
              <a:buNone/>
            </a:pPr>
            <a:r>
              <a:rPr lang="en-US" altLang="zh-CN" dirty="0">
                <a:sym typeface="+mn-ea"/>
              </a:rPr>
              <a:t>[4] 杨弘平、吕海华、李波、史江萍、代钦。UML2 基础、建模与设计教程[M]。北京:清华大学出版社，2015:117-135</a:t>
            </a:r>
            <a:endParaRPr lang="en-US" altLang="zh-CN" dirty="0">
              <a:sym typeface="+mn-ea"/>
            </a:endParaRPr>
          </a:p>
          <a:p>
            <a:pPr algn="l" fontAlgn="auto">
              <a:lnSpc>
                <a:spcPct val="100000"/>
              </a:lnSpc>
              <a:buClrTx/>
              <a:buSzTx/>
              <a:buNone/>
            </a:pPr>
            <a:r>
              <a:rPr lang="en-US" altLang="zh-CN" dirty="0">
                <a:sym typeface="+mn-ea"/>
              </a:rPr>
              <a:t>[5]</a:t>
            </a:r>
            <a:r>
              <a:rPr lang="zh-CN" altLang="en-US" dirty="0">
                <a:sym typeface="+mn-ea"/>
              </a:rPr>
              <a:t>《</a:t>
            </a:r>
            <a:r>
              <a:rPr lang="en-US" altLang="zh-CN" dirty="0">
                <a:sym typeface="+mn-ea"/>
              </a:rPr>
              <a:t>SRA2021-G14-</a:t>
            </a:r>
            <a:r>
              <a:rPr lang="zh-CN" altLang="en-US" dirty="0">
                <a:sym typeface="+mn-ea"/>
              </a:rPr>
              <a:t>项目计划</a:t>
            </a:r>
            <a:r>
              <a:rPr lang="en-US" altLang="zh-CN" dirty="0">
                <a:sym typeface="+mn-ea"/>
              </a:rPr>
              <a:t>V1.1.1</a:t>
            </a:r>
            <a:r>
              <a:rPr lang="zh-CN" altLang="en-US" dirty="0">
                <a:sym typeface="+mn-ea"/>
              </a:rPr>
              <a:t>》</a:t>
            </a:r>
            <a:endParaRPr lang="zh-CN" altLang="en-US" dirty="0">
              <a:sym typeface="+mn-ea"/>
            </a:endParaRPr>
          </a:p>
          <a:p>
            <a:pPr algn="l" fontAlgn="auto">
              <a:lnSpc>
                <a:spcPct val="100000"/>
              </a:lnSpc>
              <a:buClrTx/>
              <a:buSzTx/>
              <a:buNone/>
            </a:pPr>
            <a:r>
              <a:rPr lang="en-US" altLang="zh-CN" dirty="0">
                <a:sym typeface="+mn-ea"/>
              </a:rPr>
              <a:t>[6]</a:t>
            </a:r>
            <a:r>
              <a:rPr lang="zh-CN" altLang="en-US" dirty="0">
                <a:sym typeface="+mn-ea"/>
              </a:rPr>
              <a:t>《</a:t>
            </a:r>
            <a:r>
              <a:rPr lang="en-US" altLang="zh-CN" dirty="0">
                <a:sym typeface="+mn-ea"/>
              </a:rPr>
              <a:t>SRA2021-G14-</a:t>
            </a:r>
            <a:r>
              <a:rPr lang="zh-CN" altLang="en-US" dirty="0">
                <a:sym typeface="+mn-ea"/>
              </a:rPr>
              <a:t>愿景与范围</a:t>
            </a:r>
            <a:r>
              <a:rPr lang="en-US" altLang="zh-CN" dirty="0">
                <a:sym typeface="+mn-ea"/>
              </a:rPr>
              <a:t>V1.2.1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[7]</a:t>
            </a:r>
            <a:r>
              <a:rPr lang="zh-CN" altLang="en-US" dirty="0">
                <a:sym typeface="+mn-ea"/>
              </a:rPr>
              <a:t>《</a:t>
            </a:r>
            <a:r>
              <a:rPr lang="en-US" altLang="zh-CN" dirty="0">
                <a:sym typeface="+mn-ea"/>
              </a:rPr>
              <a:t>SRA2021-G14-</a:t>
            </a:r>
            <a:r>
              <a:rPr lang="zh-CN" altLang="en-US" dirty="0">
                <a:sym typeface="+mn-ea"/>
              </a:rPr>
              <a:t>用户群文档</a:t>
            </a:r>
            <a:r>
              <a:rPr lang="en-US" altLang="zh-CN" dirty="0">
                <a:sym typeface="+mn-ea"/>
              </a:rPr>
              <a:t>V1.2.1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[8]</a:t>
            </a:r>
            <a:r>
              <a:rPr lang="zh-CN" altLang="en-US" dirty="0">
                <a:sym typeface="+mn-ea"/>
              </a:rPr>
              <a:t>《</a:t>
            </a:r>
            <a:r>
              <a:rPr lang="en-US" altLang="zh-CN" dirty="0">
                <a:sym typeface="+mn-ea"/>
              </a:rPr>
              <a:t>SRA2021-G14-</a:t>
            </a:r>
            <a:r>
              <a:rPr lang="zh-CN" altLang="en-US" dirty="0">
                <a:sym typeface="+mn-ea"/>
              </a:rPr>
              <a:t>可行性分析</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[9]</a:t>
            </a:r>
            <a:r>
              <a:rPr lang="zh-CN" altLang="en-US" dirty="0">
                <a:sym typeface="+mn-ea"/>
              </a:rPr>
              <a:t>《</a:t>
            </a:r>
            <a:r>
              <a:rPr lang="en-US" altLang="zh-CN" dirty="0">
                <a:sym typeface="+mn-ea"/>
              </a:rPr>
              <a:t>SRA2021-G14-</a:t>
            </a:r>
            <a:r>
              <a:rPr lang="zh-CN" altLang="en-US" dirty="0">
                <a:sym typeface="+mn-ea"/>
              </a:rPr>
              <a:t>需求规格说明</a:t>
            </a:r>
            <a:r>
              <a:rPr lang="en-US" altLang="zh-CN" dirty="0">
                <a:sym typeface="+mn-ea"/>
              </a:rPr>
              <a:t>V1.1.1</a:t>
            </a:r>
            <a:r>
              <a:rPr lang="zh-CN" altLang="en-US" dirty="0">
                <a:sym typeface="+mn-ea"/>
              </a:rPr>
              <a:t>》</a:t>
            </a:r>
            <a:endParaRPr lang="zh-CN" altLang="en-US" dirty="0">
              <a:sym typeface="+mn-ea"/>
            </a:endParaRPr>
          </a:p>
          <a:p>
            <a:pPr algn="l" fontAlgn="auto">
              <a:lnSpc>
                <a:spcPct val="100000"/>
              </a:lnSpc>
              <a:buClrTx/>
              <a:buSzTx/>
              <a:buNone/>
            </a:pPr>
            <a:r>
              <a:rPr lang="en-US" altLang="zh-CN" dirty="0">
                <a:sym typeface="+mn-ea"/>
              </a:rPr>
              <a:t>[10]</a:t>
            </a:r>
            <a:r>
              <a:rPr lang="zh-CN" altLang="en-US" dirty="0">
                <a:sym typeface="+mn-ea"/>
              </a:rPr>
              <a:t>《</a:t>
            </a:r>
            <a:r>
              <a:rPr lang="en-US" altLang="zh-CN" dirty="0">
                <a:sym typeface="+mn-ea"/>
              </a:rPr>
              <a:t>SRA2021-G14-</a:t>
            </a:r>
            <a:r>
              <a:rPr lang="zh-CN" altLang="en-US" dirty="0">
                <a:sym typeface="+mn-ea"/>
              </a:rPr>
              <a:t>用户手册</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[11]</a:t>
            </a:r>
            <a:r>
              <a:rPr lang="zh-CN" altLang="en-US" dirty="0">
                <a:sym typeface="+mn-ea"/>
              </a:rPr>
              <a:t>《</a:t>
            </a:r>
            <a:r>
              <a:rPr lang="en-US" altLang="zh-CN" dirty="0">
                <a:sym typeface="+mn-ea"/>
              </a:rPr>
              <a:t>SRA2021-G14-</a:t>
            </a:r>
            <a:r>
              <a:rPr lang="zh-CN" altLang="en-US" dirty="0">
                <a:sym typeface="+mn-ea"/>
              </a:rPr>
              <a:t>测试用例</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[12]</a:t>
            </a:r>
            <a:r>
              <a:rPr lang="zh-CN" altLang="en-US" dirty="0">
                <a:sym typeface="+mn-ea"/>
              </a:rPr>
              <a:t>《</a:t>
            </a:r>
            <a:r>
              <a:rPr lang="en-US" altLang="zh-CN" dirty="0">
                <a:sym typeface="+mn-ea"/>
              </a:rPr>
              <a:t>SRA2021-G14-</a:t>
            </a:r>
            <a:r>
              <a:rPr lang="zh-CN" altLang="en-US" dirty="0">
                <a:sym typeface="+mn-ea"/>
              </a:rPr>
              <a:t>用例文档</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[13]</a:t>
            </a:r>
            <a:r>
              <a:rPr lang="zh-CN" altLang="en-US" dirty="0">
                <a:sym typeface="+mn-ea"/>
              </a:rPr>
              <a:t>《</a:t>
            </a:r>
            <a:r>
              <a:rPr lang="en-US" altLang="zh-CN" dirty="0">
                <a:sym typeface="+mn-ea"/>
              </a:rPr>
              <a:t>SRA2021-G14-</a:t>
            </a:r>
            <a:r>
              <a:rPr lang="zh-CN" altLang="en-US" dirty="0">
                <a:sym typeface="+mn-ea"/>
              </a:rPr>
              <a:t>数据库设计</a:t>
            </a:r>
            <a:r>
              <a:rPr lang="en-US" altLang="zh-CN" dirty="0">
                <a:sym typeface="+mn-ea"/>
              </a:rPr>
              <a:t>V1.1.1</a:t>
            </a:r>
            <a:r>
              <a:rPr lang="zh-CN" altLang="en-US" dirty="0">
                <a:sym typeface="+mn-ea"/>
              </a:rPr>
              <a:t>》</a:t>
            </a:r>
            <a:endParaRPr lang="zh-CN" altLang="en-US" dirty="0">
              <a:sym typeface="+mn-ea"/>
            </a:endParaRPr>
          </a:p>
          <a:p>
            <a:pPr algn="l" fontAlgn="auto">
              <a:lnSpc>
                <a:spcPct val="100000"/>
              </a:lnSpc>
              <a:buClrTx/>
              <a:buSzTx/>
              <a:buNone/>
            </a:pPr>
            <a:r>
              <a:rPr lang="en-US" altLang="zh-CN" dirty="0">
                <a:sym typeface="+mn-ea"/>
              </a:rPr>
              <a:t>[14]</a:t>
            </a:r>
            <a:r>
              <a:rPr lang="zh-CN" altLang="en-US" dirty="0">
                <a:sym typeface="+mn-ea"/>
              </a:rPr>
              <a:t>《</a:t>
            </a:r>
            <a:r>
              <a:rPr lang="en-US" altLang="zh-CN" dirty="0">
                <a:sym typeface="+mn-ea"/>
              </a:rPr>
              <a:t>SRA2021-G14-</a:t>
            </a:r>
            <a:r>
              <a:rPr lang="zh-CN" altLang="en-US" dirty="0">
                <a:sym typeface="+mn-ea"/>
              </a:rPr>
              <a:t>界面原型</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[15]</a:t>
            </a:r>
            <a:r>
              <a:rPr lang="zh-CN" altLang="en-US" dirty="0">
                <a:sym typeface="+mn-ea"/>
              </a:rPr>
              <a:t>《</a:t>
            </a:r>
            <a:r>
              <a:rPr lang="en-US" altLang="zh-CN" dirty="0">
                <a:sym typeface="+mn-ea"/>
              </a:rPr>
              <a:t>SRA2021-G14-</a:t>
            </a:r>
            <a:r>
              <a:rPr lang="zh-CN" altLang="en-US" dirty="0">
                <a:sym typeface="+mn-ea"/>
              </a:rPr>
              <a:t>需求变更报告</a:t>
            </a:r>
            <a:r>
              <a:rPr lang="en-US" altLang="zh-CN" dirty="0">
                <a:sym typeface="+mn-ea"/>
              </a:rPr>
              <a:t>V1.1.1</a:t>
            </a:r>
            <a:r>
              <a:rPr lang="zh-CN" altLang="en-US" dirty="0">
                <a:sym typeface="+mn-ea"/>
              </a:rPr>
              <a:t>》</a:t>
            </a:r>
            <a:endParaRPr lang="en-US" altLang="zh-CN" dirty="0">
              <a:sym typeface="+mn-ea"/>
            </a:endParaRPr>
          </a:p>
          <a:p>
            <a:pPr algn="l" fontAlgn="auto">
              <a:lnSpc>
                <a:spcPct val="100000"/>
              </a:lnSpc>
              <a:buClrTx/>
              <a:buSzTx/>
              <a:buNone/>
            </a:pP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4983480" cy="92202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组内总结自评审</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63930" y="1360805"/>
            <a:ext cx="10264140" cy="4136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07160" y="713740"/>
            <a:ext cx="8684895" cy="5612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74445" y="882015"/>
            <a:ext cx="8975090" cy="5478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endParaRPr lang="zh-CN" altLang="en-US" sz="8000" spc="6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 name="矩形 59"/>
          <p:cNvSpPr/>
          <p:nvPr/>
        </p:nvSpPr>
        <p:spPr>
          <a:xfrm>
            <a:off x="597535" y="395605"/>
            <a:ext cx="11238230" cy="5893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447040" y="508000"/>
            <a:ext cx="11268075" cy="595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17">
            <a:hlinkClick r:id="rId1" tooltip="" action="ppaction://hlinksldjump"/>
          </p:cNvPr>
          <p:cNvSpPr/>
          <p:nvPr/>
        </p:nvSpPr>
        <p:spPr>
          <a:xfrm>
            <a:off x="924560"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 name="椭圆 17">
            <a:hlinkClick r:id="rId2" tooltip="" action="ppaction://hlinksldjump"/>
          </p:cNvPr>
          <p:cNvSpPr/>
          <p:nvPr/>
        </p:nvSpPr>
        <p:spPr>
          <a:xfrm>
            <a:off x="2167255"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 name="椭圆 17">
            <a:hlinkClick r:id="rId3" tooltip="" action="ppaction://hlinksldjump"/>
          </p:cNvPr>
          <p:cNvSpPr/>
          <p:nvPr/>
        </p:nvSpPr>
        <p:spPr>
          <a:xfrm>
            <a:off x="3409950"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 name="椭圆 17">
            <a:hlinkClick r:id="rId4" tooltip="" action="ppaction://hlinksldjump"/>
          </p:cNvPr>
          <p:cNvSpPr/>
          <p:nvPr/>
        </p:nvSpPr>
        <p:spPr>
          <a:xfrm>
            <a:off x="4652645"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 name="椭圆 17">
            <a:hlinkClick r:id="rId5" tooltip="" action="ppaction://hlinksldjump"/>
          </p:cNvPr>
          <p:cNvSpPr/>
          <p:nvPr/>
        </p:nvSpPr>
        <p:spPr>
          <a:xfrm>
            <a:off x="5895340"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6" name="椭圆 17">
            <a:hlinkClick r:id="rId6" tooltip="" action="ppaction://hlinksldjump"/>
          </p:cNvPr>
          <p:cNvSpPr/>
          <p:nvPr/>
        </p:nvSpPr>
        <p:spPr>
          <a:xfrm>
            <a:off x="7046595"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7" name="椭圆 17">
            <a:hlinkClick r:id="rId7" tooltip="" action="ppaction://hlinksldjump"/>
          </p:cNvPr>
          <p:cNvSpPr/>
          <p:nvPr/>
        </p:nvSpPr>
        <p:spPr>
          <a:xfrm>
            <a:off x="8197850"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8" name="椭圆 17">
            <a:hlinkClick r:id="rId8" tooltip="" action="ppaction://hlinksldjump"/>
          </p:cNvPr>
          <p:cNvSpPr/>
          <p:nvPr/>
        </p:nvSpPr>
        <p:spPr>
          <a:xfrm>
            <a:off x="9349105"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9" name="椭圆 17">
            <a:hlinkClick r:id="rId9" tooltip="" action="ppaction://hlinksldjump"/>
          </p:cNvPr>
          <p:cNvSpPr/>
          <p:nvPr/>
        </p:nvSpPr>
        <p:spPr>
          <a:xfrm>
            <a:off x="10500360" y="70739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 name="椭圆 17">
            <a:hlinkClick r:id="rId10" tooltip="" action="ppaction://hlinksldjump"/>
          </p:cNvPr>
          <p:cNvSpPr/>
          <p:nvPr/>
        </p:nvSpPr>
        <p:spPr>
          <a:xfrm>
            <a:off x="2167255"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1" name="椭圆 17">
            <a:hlinkClick r:id="rId11" tooltip="" action="ppaction://hlinksldjump"/>
          </p:cNvPr>
          <p:cNvSpPr/>
          <p:nvPr/>
        </p:nvSpPr>
        <p:spPr>
          <a:xfrm>
            <a:off x="3409950"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2" name="椭圆 17">
            <a:hlinkClick r:id="rId12" tooltip="" action="ppaction://hlinksldjump"/>
          </p:cNvPr>
          <p:cNvSpPr/>
          <p:nvPr/>
        </p:nvSpPr>
        <p:spPr>
          <a:xfrm>
            <a:off x="4652645"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3" name="椭圆 17">
            <a:hlinkClick r:id="rId13" tooltip="" action="ppaction://hlinksldjump"/>
          </p:cNvPr>
          <p:cNvSpPr/>
          <p:nvPr/>
        </p:nvSpPr>
        <p:spPr>
          <a:xfrm>
            <a:off x="5895340"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4" name="椭圆 17">
            <a:hlinkClick r:id="rId14" tooltip="" action="ppaction://hlinksldjump"/>
          </p:cNvPr>
          <p:cNvSpPr/>
          <p:nvPr/>
        </p:nvSpPr>
        <p:spPr>
          <a:xfrm>
            <a:off x="7046595"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5" name="椭圆 17">
            <a:hlinkClick r:id="rId15" tooltip="" action="ppaction://hlinksldjump"/>
          </p:cNvPr>
          <p:cNvSpPr/>
          <p:nvPr/>
        </p:nvSpPr>
        <p:spPr>
          <a:xfrm>
            <a:off x="8197850"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6" name="椭圆 17">
            <a:hlinkClick r:id="rId16" tooltip="" action="ppaction://hlinksldjump"/>
          </p:cNvPr>
          <p:cNvSpPr/>
          <p:nvPr/>
        </p:nvSpPr>
        <p:spPr>
          <a:xfrm>
            <a:off x="9349105"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7" name="椭圆 17">
            <a:hlinkClick r:id="rId17" tooltip="" action="ppaction://hlinksldjump"/>
          </p:cNvPr>
          <p:cNvSpPr/>
          <p:nvPr/>
        </p:nvSpPr>
        <p:spPr>
          <a:xfrm>
            <a:off x="10500360"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8" name="椭圆 17">
            <a:hlinkClick r:id="rId18" tooltip="" action="ppaction://hlinksldjump"/>
          </p:cNvPr>
          <p:cNvSpPr/>
          <p:nvPr/>
        </p:nvSpPr>
        <p:spPr>
          <a:xfrm>
            <a:off x="924560" y="170624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9" name="椭圆 17">
            <a:hlinkClick r:id="rId19" tooltip="" action="ppaction://hlinksldjump"/>
          </p:cNvPr>
          <p:cNvSpPr/>
          <p:nvPr/>
        </p:nvSpPr>
        <p:spPr>
          <a:xfrm>
            <a:off x="924560"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0" name="椭圆 17">
            <a:hlinkClick r:id="rId20" tooltip="" action="ppaction://hlinksldjump"/>
          </p:cNvPr>
          <p:cNvSpPr/>
          <p:nvPr/>
        </p:nvSpPr>
        <p:spPr>
          <a:xfrm>
            <a:off x="2167255"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1" name="椭圆 17">
            <a:hlinkClick r:id="rId21" tooltip="" action="ppaction://hlinksldjump"/>
          </p:cNvPr>
          <p:cNvSpPr/>
          <p:nvPr/>
        </p:nvSpPr>
        <p:spPr>
          <a:xfrm>
            <a:off x="3409950"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2" name="椭圆 17">
            <a:hlinkClick r:id="rId22" tooltip="" action="ppaction://hlinksldjump"/>
          </p:cNvPr>
          <p:cNvSpPr/>
          <p:nvPr/>
        </p:nvSpPr>
        <p:spPr>
          <a:xfrm>
            <a:off x="4652645"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3" name="椭圆 17">
            <a:hlinkClick r:id="rId23" tooltip="" action="ppaction://hlinksldjump"/>
          </p:cNvPr>
          <p:cNvSpPr/>
          <p:nvPr/>
        </p:nvSpPr>
        <p:spPr>
          <a:xfrm>
            <a:off x="5895340"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4" name="椭圆 17">
            <a:hlinkClick r:id="rId24" tooltip="" action="ppaction://hlinksldjump"/>
          </p:cNvPr>
          <p:cNvSpPr/>
          <p:nvPr/>
        </p:nvSpPr>
        <p:spPr>
          <a:xfrm>
            <a:off x="7046595"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椭圆 17">
            <a:hlinkClick r:id="rId25" tooltip="" action="ppaction://hlinksldjump"/>
          </p:cNvPr>
          <p:cNvSpPr/>
          <p:nvPr/>
        </p:nvSpPr>
        <p:spPr>
          <a:xfrm>
            <a:off x="8197850"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6" name="椭圆 17">
            <a:hlinkClick r:id="rId26" tooltip="" action="ppaction://hlinksldjump"/>
          </p:cNvPr>
          <p:cNvSpPr/>
          <p:nvPr/>
        </p:nvSpPr>
        <p:spPr>
          <a:xfrm>
            <a:off x="9349105"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7" name="椭圆 17">
            <a:hlinkClick r:id="rId27" tooltip="" action="ppaction://hlinksldjump"/>
          </p:cNvPr>
          <p:cNvSpPr/>
          <p:nvPr/>
        </p:nvSpPr>
        <p:spPr>
          <a:xfrm>
            <a:off x="10500360" y="270510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椭圆 17">
            <a:hlinkClick r:id="rId28" tooltip="" action="ppaction://hlinksldjump"/>
          </p:cNvPr>
          <p:cNvSpPr/>
          <p:nvPr/>
        </p:nvSpPr>
        <p:spPr>
          <a:xfrm>
            <a:off x="924560"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9" name="椭圆 17">
            <a:hlinkClick r:id="rId29" tooltip="" action="ppaction://hlinksldjump"/>
          </p:cNvPr>
          <p:cNvSpPr/>
          <p:nvPr/>
        </p:nvSpPr>
        <p:spPr>
          <a:xfrm>
            <a:off x="2167255"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0" name="椭圆 17">
            <a:hlinkClick r:id="rId30" tooltip="" action="ppaction://hlinksldjump"/>
          </p:cNvPr>
          <p:cNvSpPr/>
          <p:nvPr/>
        </p:nvSpPr>
        <p:spPr>
          <a:xfrm>
            <a:off x="3409950"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椭圆 17">
            <a:hlinkClick r:id="rId31" tooltip="" action="ppaction://hlinksldjump"/>
          </p:cNvPr>
          <p:cNvSpPr/>
          <p:nvPr/>
        </p:nvSpPr>
        <p:spPr>
          <a:xfrm>
            <a:off x="4652645"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2" name="椭圆 17">
            <a:hlinkClick r:id="rId32" tooltip="" action="ppaction://hlinksldjump"/>
          </p:cNvPr>
          <p:cNvSpPr/>
          <p:nvPr/>
        </p:nvSpPr>
        <p:spPr>
          <a:xfrm>
            <a:off x="5895340"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3" name="椭圆 17">
            <a:hlinkClick r:id="rId33" tooltip="" action="ppaction://hlinksldjump"/>
          </p:cNvPr>
          <p:cNvSpPr/>
          <p:nvPr/>
        </p:nvSpPr>
        <p:spPr>
          <a:xfrm>
            <a:off x="7046595"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椭圆 17">
            <a:hlinkClick r:id="rId34" tooltip="" action="ppaction://hlinksldjump"/>
          </p:cNvPr>
          <p:cNvSpPr/>
          <p:nvPr/>
        </p:nvSpPr>
        <p:spPr>
          <a:xfrm>
            <a:off x="8197850"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5" name="椭圆 17">
            <a:hlinkClick r:id="rId35" tooltip="" action="ppaction://hlinksldjump"/>
          </p:cNvPr>
          <p:cNvSpPr/>
          <p:nvPr/>
        </p:nvSpPr>
        <p:spPr>
          <a:xfrm>
            <a:off x="9349105"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6" name="椭圆 17">
            <a:hlinkClick r:id="rId36" tooltip="" action="ppaction://hlinksldjump"/>
          </p:cNvPr>
          <p:cNvSpPr/>
          <p:nvPr/>
        </p:nvSpPr>
        <p:spPr>
          <a:xfrm>
            <a:off x="10500360" y="370395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椭圆 17">
            <a:hlinkClick r:id="rId37" tooltip="" action="ppaction://hlinksldjump"/>
          </p:cNvPr>
          <p:cNvSpPr/>
          <p:nvPr/>
        </p:nvSpPr>
        <p:spPr>
          <a:xfrm>
            <a:off x="2167255"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1" name="椭圆 17">
            <a:hlinkClick r:id="rId37" tooltip="" action="ppaction://hlinksldjump"/>
          </p:cNvPr>
          <p:cNvSpPr/>
          <p:nvPr/>
        </p:nvSpPr>
        <p:spPr>
          <a:xfrm>
            <a:off x="3409950"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39</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2" name="椭圆 17">
            <a:hlinkClick r:id="rId38" tooltip="" action="ppaction://hlinksldjump"/>
          </p:cNvPr>
          <p:cNvSpPr/>
          <p:nvPr/>
        </p:nvSpPr>
        <p:spPr>
          <a:xfrm>
            <a:off x="4652645"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40</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3" name="椭圆 17">
            <a:hlinkClick r:id="rId39" tooltip="" action="ppaction://hlinksldjump"/>
          </p:cNvPr>
          <p:cNvSpPr/>
          <p:nvPr/>
        </p:nvSpPr>
        <p:spPr>
          <a:xfrm>
            <a:off x="5895340"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4" name="椭圆 17">
            <a:hlinkClick r:id="rId40" tooltip="" action="ppaction://hlinksldjump"/>
          </p:cNvPr>
          <p:cNvSpPr/>
          <p:nvPr/>
        </p:nvSpPr>
        <p:spPr>
          <a:xfrm>
            <a:off x="7046595"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5" name="椭圆 17">
            <a:hlinkClick r:id="rId41" tooltip="" action="ppaction://hlinksldjump"/>
          </p:cNvPr>
          <p:cNvSpPr/>
          <p:nvPr/>
        </p:nvSpPr>
        <p:spPr>
          <a:xfrm>
            <a:off x="8197850"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6" name="椭圆 17">
            <a:hlinkClick r:id="rId42" tooltip="" action="ppaction://hlinksldjump"/>
          </p:cNvPr>
          <p:cNvSpPr/>
          <p:nvPr/>
        </p:nvSpPr>
        <p:spPr>
          <a:xfrm>
            <a:off x="9349105"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7" name="椭圆 17">
            <a:hlinkClick r:id="rId43" tooltip="" action="ppaction://hlinksldjump"/>
          </p:cNvPr>
          <p:cNvSpPr/>
          <p:nvPr/>
        </p:nvSpPr>
        <p:spPr>
          <a:xfrm>
            <a:off x="10500360"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8" name="椭圆 17">
            <a:hlinkClick r:id="rId44" tooltip="" action="ppaction://hlinksldjump"/>
          </p:cNvPr>
          <p:cNvSpPr/>
          <p:nvPr/>
        </p:nvSpPr>
        <p:spPr>
          <a:xfrm>
            <a:off x="924560" y="4702810"/>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9" name="椭圆 17">
            <a:hlinkClick r:id="rId45" tooltip="" action="ppaction://hlinksldjump"/>
          </p:cNvPr>
          <p:cNvSpPr/>
          <p:nvPr/>
        </p:nvSpPr>
        <p:spPr>
          <a:xfrm>
            <a:off x="924560"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46</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0" name="椭圆 17">
            <a:hlinkClick r:id="rId45" tooltip="" action="ppaction://hlinksldjump"/>
          </p:cNvPr>
          <p:cNvSpPr/>
          <p:nvPr/>
        </p:nvSpPr>
        <p:spPr>
          <a:xfrm>
            <a:off x="2167255"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47</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1" name="椭圆 17">
            <a:hlinkClick r:id="rId46" tooltip="" action="ppaction://hlinksldjump"/>
          </p:cNvPr>
          <p:cNvSpPr/>
          <p:nvPr/>
        </p:nvSpPr>
        <p:spPr>
          <a:xfrm>
            <a:off x="3409950"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48</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2" name="椭圆 17">
            <a:hlinkClick r:id="rId47" tooltip="" action="ppaction://hlinksldjump"/>
          </p:cNvPr>
          <p:cNvSpPr/>
          <p:nvPr/>
        </p:nvSpPr>
        <p:spPr>
          <a:xfrm>
            <a:off x="4652645"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49</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3" name="椭圆 17">
            <a:hlinkClick r:id="rId48" tooltip="" action="ppaction://hlinksldjump"/>
          </p:cNvPr>
          <p:cNvSpPr/>
          <p:nvPr/>
        </p:nvSpPr>
        <p:spPr>
          <a:xfrm>
            <a:off x="5895340"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50</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4" name="椭圆 17">
            <a:hlinkClick r:id="rId49" tooltip="" action="ppaction://hlinksldjump"/>
          </p:cNvPr>
          <p:cNvSpPr/>
          <p:nvPr/>
        </p:nvSpPr>
        <p:spPr>
          <a:xfrm>
            <a:off x="7046595"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51</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5" name="椭圆 17">
            <a:hlinkClick r:id="rId50" tooltip="" action="ppaction://hlinksldjump"/>
          </p:cNvPr>
          <p:cNvSpPr/>
          <p:nvPr/>
        </p:nvSpPr>
        <p:spPr>
          <a:xfrm>
            <a:off x="8197850"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52</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6" name="椭圆 17">
            <a:hlinkClick r:id="rId51" tooltip="" action="ppaction://hlinksldjump"/>
          </p:cNvPr>
          <p:cNvSpPr/>
          <p:nvPr/>
        </p:nvSpPr>
        <p:spPr>
          <a:xfrm>
            <a:off x="9349105"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53</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7" name="椭圆 17">
            <a:hlinkClick r:id="rId52" tooltip="" action="ppaction://hlinksldjump"/>
          </p:cNvPr>
          <p:cNvSpPr/>
          <p:nvPr/>
        </p:nvSpPr>
        <p:spPr>
          <a:xfrm>
            <a:off x="10500360" y="5701665"/>
            <a:ext cx="776605" cy="61976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54</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58" name="文本框 57"/>
          <p:cNvSpPr txBox="1"/>
          <p:nvPr/>
        </p:nvSpPr>
        <p:spPr>
          <a:xfrm>
            <a:off x="4685665" y="60960"/>
            <a:ext cx="3195320" cy="521970"/>
          </a:xfrm>
          <a:prstGeom prst="rect">
            <a:avLst/>
          </a:prstGeom>
          <a:noFill/>
        </p:spPr>
        <p:txBody>
          <a:bodyPr wrap="square" rtlCol="0">
            <a:spAutoFit/>
          </a:bodyPr>
          <a:p>
            <a:pPr algn="ctr"/>
            <a:r>
              <a:rPr lang="zh-CN" altLang="en-US" sz="2800" b="1">
                <a:solidFill>
                  <a:schemeClr val="bg1"/>
                </a:solidFill>
              </a:rPr>
              <a:t>按评审项条目索引</a:t>
            </a:r>
            <a:endParaRPr lang="zh-CN" alt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991907" y="794292"/>
            <a:ext cx="6094520" cy="368300"/>
          </a:xfrm>
          <a:prstGeom prst="rect">
            <a:avLst/>
          </a:prstGeom>
          <a:noFill/>
        </p:spPr>
        <p:txBody>
          <a:bodyPr wrap="square">
            <a:spAutoFit/>
          </a:bodyPr>
          <a:lstStyle/>
          <a:p>
            <a:r>
              <a:rPr lang="en-US" altLang="zh-CN" b="1" dirty="0">
                <a:solidFill>
                  <a:schemeClr val="accent2"/>
                </a:solidFill>
              </a:rPr>
              <a:t>3.</a:t>
            </a:r>
            <a:r>
              <a:rPr lang="zh-CN" altLang="en-US" b="1" dirty="0">
                <a:solidFill>
                  <a:schemeClr val="accent2"/>
                </a:solidFill>
              </a:rPr>
              <a:t>是否提交了项目章程？内容是否完整？</a:t>
            </a:r>
            <a:endParaRPr lang="zh-CN" altLang="en-US" b="1" dirty="0">
              <a:solidFill>
                <a:schemeClr val="accent2"/>
              </a:solidFill>
            </a:endParaRPr>
          </a:p>
        </p:txBody>
      </p:sp>
      <p:pic>
        <p:nvPicPr>
          <p:cNvPr id="6" name="图片 5"/>
          <p:cNvPicPr>
            <a:picLocks noChangeAspect="1"/>
          </p:cNvPicPr>
          <p:nvPr/>
        </p:nvPicPr>
        <p:blipFill>
          <a:blip r:embed="rId1"/>
          <a:stretch>
            <a:fillRect/>
          </a:stretch>
        </p:blipFill>
        <p:spPr>
          <a:xfrm>
            <a:off x="688340" y="1260475"/>
            <a:ext cx="3112135" cy="4970145"/>
          </a:xfrm>
          <a:prstGeom prst="rect">
            <a:avLst/>
          </a:prstGeom>
        </p:spPr>
      </p:pic>
      <p:pic>
        <p:nvPicPr>
          <p:cNvPr id="8" name="图片 7"/>
          <p:cNvPicPr>
            <a:picLocks noChangeAspect="1"/>
          </p:cNvPicPr>
          <p:nvPr/>
        </p:nvPicPr>
        <p:blipFill>
          <a:blip r:embed="rId2"/>
          <a:stretch>
            <a:fillRect/>
          </a:stretch>
        </p:blipFill>
        <p:spPr>
          <a:xfrm>
            <a:off x="3800475" y="1211580"/>
            <a:ext cx="7581900" cy="5018405"/>
          </a:xfrm>
          <a:prstGeom prst="rect">
            <a:avLst/>
          </a:prstGeom>
        </p:spPr>
      </p:pic>
      <p:sp>
        <p:nvSpPr>
          <p:cNvPr id="3" name="文本框 2"/>
          <p:cNvSpPr txBox="1"/>
          <p:nvPr/>
        </p:nvSpPr>
        <p:spPr>
          <a:xfrm>
            <a:off x="7888605" y="3443605"/>
            <a:ext cx="3494405" cy="922020"/>
          </a:xfrm>
          <a:prstGeom prst="rect">
            <a:avLst/>
          </a:prstGeom>
          <a:noFill/>
        </p:spPr>
        <p:txBody>
          <a:bodyPr wrap="square" rtlCol="0">
            <a:spAutoFit/>
          </a:bodyPr>
          <a:lstStyle/>
          <a:p>
            <a:r>
              <a:rPr lang="zh-CN" altLang="en-US" dirty="0"/>
              <a:t>项目章程文档</a:t>
            </a:r>
            <a:endParaRPr lang="en-US" altLang="zh-CN" dirty="0"/>
          </a:p>
          <a:p>
            <a:r>
              <a:rPr lang="zh-CN" altLang="en-US" dirty="0"/>
              <a:t>模板：采用</a:t>
            </a:r>
            <a:r>
              <a:rPr lang="en-US" altLang="zh-CN" dirty="0"/>
              <a:t>GB8567-2006</a:t>
            </a:r>
            <a:r>
              <a:rPr lang="zh-CN" altLang="en-US" dirty="0"/>
              <a:t>模板</a:t>
            </a:r>
            <a:endParaRPr lang="zh-CN" altLang="en-US" dirty="0"/>
          </a:p>
          <a:p>
            <a:r>
              <a:rPr lang="zh-CN" altLang="en-US" dirty="0"/>
              <a:t>文档在配置管理中的位置：</a:t>
            </a:r>
            <a:endParaRPr lang="zh-CN" altLang="en-US" dirty="0"/>
          </a:p>
        </p:txBody>
      </p:sp>
      <p:sp>
        <p:nvSpPr>
          <p:cNvPr id="5" name="文本框 4"/>
          <p:cNvSpPr txBox="1"/>
          <p:nvPr/>
        </p:nvSpPr>
        <p:spPr>
          <a:xfrm>
            <a:off x="7888605" y="4365682"/>
            <a:ext cx="3343564" cy="1753235"/>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484110" y="3620135"/>
            <a:ext cx="3239770" cy="922020"/>
          </a:xfrm>
          <a:prstGeom prst="rect">
            <a:avLst/>
          </a:prstGeom>
          <a:noFill/>
        </p:spPr>
        <p:txBody>
          <a:bodyPr wrap="square" rtlCol="0">
            <a:spAutoFit/>
          </a:bodyPr>
          <a:lstStyle/>
          <a:p>
            <a:r>
              <a:rPr lang="zh-CN" altLang="en-US" dirty="0"/>
              <a:t>项目章程中确认了项目经理为刘书宇，同时确定了项目组织结构图</a:t>
            </a:r>
            <a:endParaRPr lang="zh-CN" altLang="en-US" dirty="0"/>
          </a:p>
        </p:txBody>
      </p:sp>
      <p:sp>
        <p:nvSpPr>
          <p:cNvPr id="5" name="文本框 4"/>
          <p:cNvSpPr txBox="1"/>
          <p:nvPr/>
        </p:nvSpPr>
        <p:spPr>
          <a:xfrm>
            <a:off x="7484110" y="4481252"/>
            <a:ext cx="3343564" cy="1754326"/>
          </a:xfrm>
          <a:prstGeom prst="rect">
            <a:avLst/>
          </a:prstGeom>
          <a:noFill/>
        </p:spPr>
        <p:txBody>
          <a:bodyPr wrap="square" rtlCol="0">
            <a:spAutoFit/>
          </a:bodyPr>
          <a:lstStyle/>
          <a:p>
            <a:r>
              <a:rPr lang="en-US" altLang="zh-CN" dirty="0">
                <a:hlinkClick r:id="rId1"/>
              </a:rPr>
              <a:t>Community-Group-</a:t>
            </a:r>
            <a:r>
              <a:rPr lang="en-US" altLang="zh-CN" dirty="0" err="1">
                <a:hlinkClick r:id="rId1"/>
              </a:rPr>
              <a:t>Purchase_Project</a:t>
            </a:r>
            <a:r>
              <a:rPr lang="en-US" altLang="zh-CN" dirty="0">
                <a:hlinkClick r:id="rId1"/>
              </a:rPr>
              <a:t>/[S0]</a:t>
            </a:r>
            <a:r>
              <a:rPr lang="zh-CN" altLang="en-US" dirty="0">
                <a:hlinkClick r:id="rId1"/>
              </a:rPr>
              <a:t>软件需求工程项目计划</a:t>
            </a:r>
            <a:r>
              <a:rPr lang="en-US" altLang="zh-CN" dirty="0">
                <a:hlinkClick r:id="rId1"/>
              </a:rPr>
              <a:t>/WORD/</a:t>
            </a:r>
            <a:r>
              <a:rPr lang="zh-CN" altLang="en-US" dirty="0">
                <a:hlinkClick r:id="rId1"/>
              </a:rPr>
              <a:t>项目章程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7" name="图片 6"/>
          <p:cNvPicPr>
            <a:picLocks noChangeAspect="1"/>
          </p:cNvPicPr>
          <p:nvPr/>
        </p:nvPicPr>
        <p:blipFill>
          <a:blip r:embed="rId2"/>
          <a:stretch>
            <a:fillRect/>
          </a:stretch>
        </p:blipFill>
        <p:spPr>
          <a:xfrm>
            <a:off x="1326392" y="1313175"/>
            <a:ext cx="5819203" cy="4922285"/>
          </a:xfrm>
          <a:prstGeom prst="rect">
            <a:avLst/>
          </a:prstGeom>
        </p:spPr>
      </p:pic>
      <p:sp>
        <p:nvSpPr>
          <p:cNvPr id="2" name="文本框 1"/>
          <p:cNvSpPr txBox="1"/>
          <p:nvPr/>
        </p:nvSpPr>
        <p:spPr>
          <a:xfrm>
            <a:off x="7483475" y="1313180"/>
            <a:ext cx="3343910" cy="2306955"/>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3</a:t>
            </a:r>
            <a:r>
              <a:rPr lang="zh-CN" altLang="en-US" b="1" dirty="0">
                <a:solidFill>
                  <a:schemeClr val="accent2"/>
                </a:solidFill>
              </a:rPr>
              <a:t>自评情况：一般</a:t>
            </a:r>
            <a:endParaRPr lang="zh-CN" altLang="en-US" b="1" dirty="0">
              <a:solidFill>
                <a:schemeClr val="accent2"/>
              </a:solidFill>
            </a:endParaRPr>
          </a:p>
          <a:p>
            <a:r>
              <a:rPr lang="zh-CN" altLang="en-US" b="1" dirty="0">
                <a:solidFill>
                  <a:schemeClr val="accent2"/>
                </a:solidFill>
              </a:rPr>
              <a:t>项目章程于项目计划中被一同提交。</a:t>
            </a:r>
            <a:endParaRPr lang="zh-CN" altLang="en-US" b="1" dirty="0">
              <a:solidFill>
                <a:schemeClr val="accent2"/>
              </a:solidFill>
            </a:endParaRPr>
          </a:p>
          <a:p>
            <a:r>
              <a:rPr lang="zh-CN" altLang="en-US" b="1" dirty="0">
                <a:solidFill>
                  <a:schemeClr val="accent2"/>
                </a:solidFill>
              </a:rPr>
              <a:t>项目章程随着项目的推进改动较多，可见一开始制订的时候对往期情况考虑的并不周到。</a:t>
            </a:r>
            <a:endParaRPr lang="zh-CN" altLang="en-US" b="1" dirty="0">
              <a:solidFill>
                <a:schemeClr val="accent2"/>
              </a:solidFill>
            </a:endParaRPr>
          </a:p>
          <a:p>
            <a:r>
              <a:rPr lang="zh-CN" altLang="en-US" b="1" dirty="0">
                <a:solidFill>
                  <a:schemeClr val="accent2"/>
                </a:solidFill>
              </a:rPr>
              <a:t>文档内容随着项目推进不断完善后还是比较完整的。</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21055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endParaRPr lang="zh-CN" altLang="en-US" dirty="0"/>
          </a:p>
        </p:txBody>
      </p:sp>
      <p:sp>
        <p:nvSpPr>
          <p:cNvPr id="5" name="文本框 4"/>
          <p:cNvSpPr txBox="1"/>
          <p:nvPr/>
        </p:nvSpPr>
        <p:spPr>
          <a:xfrm>
            <a:off x="8078470" y="2009832"/>
            <a:ext cx="3343564" cy="1754326"/>
          </a:xfrm>
          <a:prstGeom prst="rect">
            <a:avLst/>
          </a:prstGeom>
          <a:noFill/>
        </p:spPr>
        <p:txBody>
          <a:bodyPr wrap="square" rtlCol="0">
            <a:spAutoFit/>
          </a:bodyPr>
          <a:lstStyle/>
          <a:p>
            <a:r>
              <a:rPr lang="en-US" altLang="zh-CN" dirty="0">
                <a:hlinkClick r:id="rId1"/>
              </a:rPr>
              <a:t>Community-Group-</a:t>
            </a:r>
            <a:r>
              <a:rPr lang="en-US" altLang="zh-CN" dirty="0" err="1">
                <a:hlinkClick r:id="rId1"/>
              </a:rPr>
              <a:t>Purchase_Project</a:t>
            </a:r>
            <a:r>
              <a:rPr lang="en-US" altLang="zh-CN" dirty="0">
                <a:hlinkClick r:id="rId1"/>
              </a:rPr>
              <a:t>/[S0]</a:t>
            </a:r>
            <a:r>
              <a:rPr lang="zh-CN" altLang="en-US" dirty="0">
                <a:hlinkClick r:id="rId1"/>
              </a:rPr>
              <a:t>软件需求工程项目计划</a:t>
            </a:r>
            <a:r>
              <a:rPr lang="en-US" altLang="zh-CN" dirty="0">
                <a:hlinkClick r:id="rId1"/>
              </a:rPr>
              <a:t>/WORD/</a:t>
            </a:r>
            <a:r>
              <a:rPr lang="zh-CN" altLang="en-US" dirty="0">
                <a:hlinkClick r:id="rId1"/>
              </a:rPr>
              <a:t>项目计划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8" name="文本框 7"/>
          <p:cNvSpPr txBox="1"/>
          <p:nvPr/>
        </p:nvSpPr>
        <p:spPr>
          <a:xfrm>
            <a:off x="4869746" y="783950"/>
            <a:ext cx="6094520" cy="368300"/>
          </a:xfrm>
          <a:prstGeom prst="rect">
            <a:avLst/>
          </a:prstGeom>
          <a:noFill/>
        </p:spPr>
        <p:txBody>
          <a:bodyPr wrap="square">
            <a:spAutoFit/>
          </a:bodyPr>
          <a:lstStyle/>
          <a:p>
            <a:r>
              <a:rPr lang="en-US" altLang="zh-CN" b="1" dirty="0">
                <a:solidFill>
                  <a:schemeClr val="accent2"/>
                </a:solidFill>
              </a:rPr>
              <a:t>4.</a:t>
            </a:r>
            <a:r>
              <a:rPr lang="zh-CN" altLang="en-US" b="1" dirty="0">
                <a:solidFill>
                  <a:schemeClr val="accent2"/>
                </a:solidFill>
              </a:rPr>
              <a:t>是否提交了需求项目计划？是否采用了模版？是否合适？</a:t>
            </a:r>
            <a:endParaRPr lang="zh-CN" altLang="en-US" b="1" dirty="0">
              <a:solidFill>
                <a:schemeClr val="accent2"/>
              </a:solidFill>
            </a:endParaRPr>
          </a:p>
        </p:txBody>
      </p:sp>
      <p:pic>
        <p:nvPicPr>
          <p:cNvPr id="10" name="图片 9"/>
          <p:cNvPicPr>
            <a:picLocks noChangeAspect="1"/>
          </p:cNvPicPr>
          <p:nvPr/>
        </p:nvPicPr>
        <p:blipFill>
          <a:blip r:embed="rId2"/>
          <a:stretch>
            <a:fillRect/>
          </a:stretch>
        </p:blipFill>
        <p:spPr>
          <a:xfrm>
            <a:off x="664210" y="1257935"/>
            <a:ext cx="741426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299450" y="4349807"/>
            <a:ext cx="3343564" cy="1754326"/>
          </a:xfrm>
          <a:prstGeom prst="rect">
            <a:avLst/>
          </a:prstGeom>
          <a:noFill/>
        </p:spPr>
        <p:txBody>
          <a:bodyPr wrap="square" rtlCol="0">
            <a:spAutoFit/>
          </a:bodyPr>
          <a:lstStyle/>
          <a:p>
            <a:r>
              <a:rPr lang="en-US" altLang="zh-CN" dirty="0">
                <a:hlinkClick r:id="rId1"/>
              </a:rPr>
              <a:t>Community-Group-</a:t>
            </a:r>
            <a:r>
              <a:rPr lang="en-US" altLang="zh-CN" dirty="0" err="1">
                <a:hlinkClick r:id="rId1"/>
              </a:rPr>
              <a:t>Purchase_Project</a:t>
            </a:r>
            <a:r>
              <a:rPr lang="en-US" altLang="zh-CN" dirty="0">
                <a:hlinkClick r:id="rId1"/>
              </a:rPr>
              <a:t>/[S0]</a:t>
            </a:r>
            <a:r>
              <a:rPr lang="zh-CN" altLang="en-US" dirty="0">
                <a:hlinkClick r:id="rId1"/>
              </a:rPr>
              <a:t>软件需求工程项目计划</a:t>
            </a:r>
            <a:r>
              <a:rPr lang="en-US" altLang="zh-CN" dirty="0">
                <a:hlinkClick r:id="rId1"/>
              </a:rPr>
              <a:t>/WORD/</a:t>
            </a:r>
            <a:r>
              <a:rPr lang="zh-CN" altLang="en-US" dirty="0">
                <a:hlinkClick r:id="rId1"/>
              </a:rPr>
              <a:t>项目计划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6" name="图片 5"/>
          <p:cNvPicPr>
            <a:picLocks noChangeAspect="1"/>
          </p:cNvPicPr>
          <p:nvPr/>
        </p:nvPicPr>
        <p:blipFill>
          <a:blip r:embed="rId2"/>
          <a:stretch>
            <a:fillRect/>
          </a:stretch>
        </p:blipFill>
        <p:spPr>
          <a:xfrm>
            <a:off x="551815" y="1257935"/>
            <a:ext cx="7747635" cy="5003800"/>
          </a:xfrm>
          <a:prstGeom prst="rect">
            <a:avLst/>
          </a:prstGeom>
        </p:spPr>
      </p:pic>
      <p:sp>
        <p:nvSpPr>
          <p:cNvPr id="7" name="文本框 6"/>
          <p:cNvSpPr txBox="1"/>
          <p:nvPr/>
        </p:nvSpPr>
        <p:spPr>
          <a:xfrm>
            <a:off x="8466455" y="1211580"/>
            <a:ext cx="2847975" cy="313817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4</a:t>
            </a:r>
            <a:r>
              <a:rPr lang="zh-CN" altLang="en-US" b="1" dirty="0">
                <a:solidFill>
                  <a:schemeClr val="accent2"/>
                </a:solidFill>
              </a:rPr>
              <a:t>自评情况：一般</a:t>
            </a:r>
            <a:endParaRPr lang="zh-CN" altLang="en-US" b="1" dirty="0">
              <a:solidFill>
                <a:schemeClr val="accent2"/>
              </a:solidFill>
            </a:endParaRPr>
          </a:p>
          <a:p>
            <a:r>
              <a:rPr lang="zh-CN" altLang="en-US" b="1" dirty="0">
                <a:solidFill>
                  <a:schemeClr val="accent2"/>
                </a:solidFill>
              </a:rPr>
              <a:t>项目计划已提交邮件和配置系统。前面的邮件截图可证明。</a:t>
            </a:r>
            <a:endParaRPr lang="en-US" altLang="zh-CN" b="1" dirty="0">
              <a:solidFill>
                <a:schemeClr val="accent2"/>
              </a:solidFill>
            </a:endParaRPr>
          </a:p>
          <a:p>
            <a:r>
              <a:rPr lang="en-US" altLang="zh-CN" b="1" dirty="0">
                <a:solidFill>
                  <a:schemeClr val="accent2"/>
                </a:solidFill>
              </a:rPr>
              <a:t>06</a:t>
            </a:r>
            <a:r>
              <a:rPr lang="zh-CN" altLang="en-US" b="1" dirty="0">
                <a:solidFill>
                  <a:schemeClr val="accent2"/>
                </a:solidFill>
              </a:rPr>
              <a:t>模板中没有项目计划，这一部分的内容是参照</a:t>
            </a:r>
            <a:r>
              <a:rPr lang="en-US" altLang="zh-CN" b="1" dirty="0">
                <a:solidFill>
                  <a:schemeClr val="accent2"/>
                </a:solidFill>
              </a:rPr>
              <a:t>PMBOK</a:t>
            </a:r>
            <a:r>
              <a:rPr lang="zh-CN" altLang="en-US" b="1" dirty="0">
                <a:solidFill>
                  <a:schemeClr val="accent2"/>
                </a:solidFill>
              </a:rPr>
              <a:t>自主编写的。</a:t>
            </a:r>
            <a:endParaRPr lang="zh-CN" altLang="en-US" b="1" dirty="0">
              <a:solidFill>
                <a:schemeClr val="accent2"/>
              </a:solidFill>
            </a:endParaRPr>
          </a:p>
          <a:p>
            <a:r>
              <a:rPr lang="zh-CN" altLang="en-US" b="1" dirty="0">
                <a:solidFill>
                  <a:schemeClr val="accent2"/>
                </a:solidFill>
              </a:rPr>
              <a:t>一开始没有合适的模板，所以自己编写的模板是最合适的。</a:t>
            </a:r>
            <a:endParaRPr lang="zh-CN" altLang="en-US" b="1" dirty="0">
              <a:solidFill>
                <a:schemeClr val="accent2"/>
              </a:solidFill>
            </a:endParaRPr>
          </a:p>
          <a:p>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endParaRPr lang="zh-CN" altLang="en-US"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endParaRPr lang="en-US" altLang="zh-CN"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p:cNvGrpSpPr/>
          <p:nvPr/>
        </p:nvGrpSpPr>
        <p:grpSpPr>
          <a:xfrm>
            <a:off x="6070545" y="1232346"/>
            <a:ext cx="3759661" cy="619519"/>
            <a:chOff x="3606800" y="1689100"/>
            <a:chExt cx="4084824" cy="673100"/>
          </a:xfrm>
        </p:grpSpPr>
        <p:sp>
          <p:nvSpPr>
            <p:cNvPr id="27"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20041" y="1534251"/>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endParaRPr lang="zh-CN" altLang="en-US" dirty="0"/>
          </a:p>
        </p:txBody>
      </p:sp>
      <p:sp>
        <p:nvSpPr>
          <p:cNvPr id="7" name="文本框 6"/>
          <p:cNvSpPr txBox="1"/>
          <p:nvPr/>
        </p:nvSpPr>
        <p:spPr>
          <a:xfrm>
            <a:off x="4023804" y="754126"/>
            <a:ext cx="6094520" cy="645160"/>
          </a:xfrm>
          <a:prstGeom prst="rect">
            <a:avLst/>
          </a:prstGeom>
          <a:noFill/>
        </p:spPr>
        <p:txBody>
          <a:bodyPr wrap="square">
            <a:spAutoFit/>
          </a:bodyPr>
          <a:lstStyle/>
          <a:p>
            <a:r>
              <a:rPr lang="en-US" altLang="zh-CN" b="1" dirty="0">
                <a:solidFill>
                  <a:schemeClr val="accent2"/>
                </a:solidFill>
              </a:rPr>
              <a:t>5.</a:t>
            </a:r>
            <a:r>
              <a:rPr lang="zh-CN" altLang="en-US" b="1" dirty="0">
                <a:solidFill>
                  <a:schemeClr val="accent2"/>
                </a:solidFill>
              </a:rPr>
              <a:t>是否经常召开项目会议，并有会议记录？ 记录内容是否合理、有效、及时？</a:t>
            </a:r>
            <a:endParaRPr lang="zh-CN" altLang="en-US" b="1" dirty="0">
              <a:solidFill>
                <a:schemeClr val="accent2"/>
              </a:solidFill>
            </a:endParaRPr>
          </a:p>
        </p:txBody>
      </p:sp>
      <p:pic>
        <p:nvPicPr>
          <p:cNvPr id="3" name="图片 2"/>
          <p:cNvPicPr>
            <a:picLocks noChangeAspect="1"/>
          </p:cNvPicPr>
          <p:nvPr/>
        </p:nvPicPr>
        <p:blipFill>
          <a:blip r:embed="rId1"/>
          <a:stretch>
            <a:fillRect/>
          </a:stretch>
        </p:blipFill>
        <p:spPr>
          <a:xfrm>
            <a:off x="5911850" y="2256790"/>
            <a:ext cx="5623560" cy="3352800"/>
          </a:xfrm>
          <a:prstGeom prst="rect">
            <a:avLst/>
          </a:prstGeom>
        </p:spPr>
      </p:pic>
      <p:pic>
        <p:nvPicPr>
          <p:cNvPr id="5" name="图片 4"/>
          <p:cNvPicPr>
            <a:picLocks noChangeAspect="1"/>
          </p:cNvPicPr>
          <p:nvPr/>
        </p:nvPicPr>
        <p:blipFill>
          <a:blip r:embed="rId2"/>
          <a:stretch>
            <a:fillRect/>
          </a:stretch>
        </p:blipFill>
        <p:spPr>
          <a:xfrm>
            <a:off x="1033780" y="2256790"/>
            <a:ext cx="4877435" cy="1357630"/>
          </a:xfrm>
          <a:prstGeom prst="rect">
            <a:avLst/>
          </a:prstGeom>
        </p:spPr>
      </p:pic>
      <p:pic>
        <p:nvPicPr>
          <p:cNvPr id="6" name="图片 5"/>
          <p:cNvPicPr>
            <a:picLocks noChangeAspect="1"/>
          </p:cNvPicPr>
          <p:nvPr/>
        </p:nvPicPr>
        <p:blipFill>
          <a:blip r:embed="rId3"/>
          <a:stretch>
            <a:fillRect/>
          </a:stretch>
        </p:blipFill>
        <p:spPr>
          <a:xfrm>
            <a:off x="1033780" y="3614420"/>
            <a:ext cx="4892040" cy="105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26554" y="749919"/>
            <a:ext cx="2031325" cy="461665"/>
          </a:xfrm>
          <a:prstGeom prst="rect">
            <a:avLst/>
          </a:prstGeom>
          <a:noFill/>
        </p:spPr>
        <p:txBody>
          <a:bodyPr wrap="none" rtlCol="0">
            <a:spAutoFit/>
          </a:bodyPr>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48335" y="1739265"/>
            <a:ext cx="10469880" cy="4549140"/>
          </a:xfrm>
          <a:prstGeom prst="rect">
            <a:avLst/>
          </a:prstGeom>
        </p:spPr>
      </p:pic>
      <p:pic>
        <p:nvPicPr>
          <p:cNvPr id="5" name="图片 4"/>
          <p:cNvPicPr>
            <a:picLocks noChangeAspect="1"/>
          </p:cNvPicPr>
          <p:nvPr/>
        </p:nvPicPr>
        <p:blipFill>
          <a:blip r:embed="rId2"/>
          <a:stretch>
            <a:fillRect/>
          </a:stretch>
        </p:blipFill>
        <p:spPr>
          <a:xfrm>
            <a:off x="1014095" y="1739265"/>
            <a:ext cx="10636250" cy="4549140"/>
          </a:xfrm>
          <a:prstGeom prst="rect">
            <a:avLst/>
          </a:prstGeom>
        </p:spPr>
      </p:pic>
      <p:sp>
        <p:nvSpPr>
          <p:cNvPr id="7" name="文本框 6"/>
          <p:cNvSpPr txBox="1"/>
          <p:nvPr/>
        </p:nvSpPr>
        <p:spPr>
          <a:xfrm>
            <a:off x="3215640" y="638175"/>
            <a:ext cx="8131810" cy="119888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5</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项目会议记录每周至少一次，除特殊情况外固定在周二或周四下课后，都有会议记录。组内自评会议记录有效且及时。至于合理性，一开始的会议记录略有缺陷，后经杨老师指正，在人员分工和工作节点增加详尽描述。</a:t>
            </a:r>
            <a:endParaRPr lang="zh-CN" altLang="en-US" b="1" dirty="0">
              <a:solidFill>
                <a:schemeClr val="accent2"/>
              </a:solidFill>
            </a:endParaRPr>
          </a:p>
        </p:txBody>
      </p:sp>
      <p:sp>
        <p:nvSpPr>
          <p:cNvPr id="8" name="文本框 7"/>
          <p:cNvSpPr txBox="1"/>
          <p:nvPr/>
        </p:nvSpPr>
        <p:spPr>
          <a:xfrm>
            <a:off x="8624570" y="5033645"/>
            <a:ext cx="2955290" cy="922020"/>
          </a:xfrm>
          <a:prstGeom prst="rect">
            <a:avLst/>
          </a:prstGeom>
          <a:noFill/>
        </p:spPr>
        <p:txBody>
          <a:bodyPr wrap="square" rtlCol="0">
            <a:spAutoFit/>
          </a:bodyPr>
          <a:p>
            <a:r>
              <a:rPr lang="zh-CN" altLang="en-US" dirty="0"/>
              <a:t>组内会议有两种情况，</a:t>
            </a:r>
            <a:endParaRPr lang="zh-CN" altLang="en-US" dirty="0"/>
          </a:p>
          <a:p>
            <a:r>
              <a:rPr lang="zh-CN" altLang="en-US" dirty="0"/>
              <a:t>项目反思修改会议</a:t>
            </a:r>
            <a:r>
              <a:rPr lang="en-US" altLang="zh-CN" dirty="0"/>
              <a:t> </a:t>
            </a:r>
            <a:r>
              <a:rPr lang="zh-CN" altLang="en-US" dirty="0"/>
              <a:t>和</a:t>
            </a:r>
            <a:endParaRPr lang="zh-CN" altLang="en-US" dirty="0"/>
          </a:p>
          <a:p>
            <a:r>
              <a:rPr lang="zh-CN" altLang="en-US" dirty="0"/>
              <a:t>阶段工作安排会议。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95730" y="1818005"/>
            <a:ext cx="2823210" cy="368300"/>
          </a:xfrm>
          <a:prstGeom prst="rect">
            <a:avLst/>
          </a:prstGeom>
          <a:noFill/>
        </p:spPr>
        <p:txBody>
          <a:bodyPr wrap="square" rtlCol="0">
            <a:spAutoFit/>
          </a:bodyPr>
          <a:lstStyle/>
          <a:p>
            <a:r>
              <a:rPr lang="zh-CN" altLang="en-US" dirty="0"/>
              <a:t>例：里程碑内部评审记录</a:t>
            </a:r>
            <a:endParaRPr lang="zh-CN" altLang="en-US" dirty="0"/>
          </a:p>
        </p:txBody>
      </p:sp>
      <p:pic>
        <p:nvPicPr>
          <p:cNvPr id="9" name="图片 8"/>
          <p:cNvPicPr>
            <a:picLocks noChangeAspect="1"/>
          </p:cNvPicPr>
          <p:nvPr/>
        </p:nvPicPr>
        <p:blipFill>
          <a:blip r:embed="rId1"/>
          <a:stretch>
            <a:fillRect/>
          </a:stretch>
        </p:blipFill>
        <p:spPr>
          <a:xfrm>
            <a:off x="1326554" y="2461650"/>
            <a:ext cx="2547031" cy="3028096"/>
          </a:xfrm>
          <a:prstGeom prst="rect">
            <a:avLst/>
          </a:prstGeom>
        </p:spPr>
      </p:pic>
      <p:pic>
        <p:nvPicPr>
          <p:cNvPr id="11" name="图片 10"/>
          <p:cNvPicPr>
            <a:picLocks noChangeAspect="1"/>
          </p:cNvPicPr>
          <p:nvPr/>
        </p:nvPicPr>
        <p:blipFill>
          <a:blip r:embed="rId2"/>
          <a:stretch>
            <a:fillRect/>
          </a:stretch>
        </p:blipFill>
        <p:spPr>
          <a:xfrm>
            <a:off x="4359910" y="2186305"/>
            <a:ext cx="6609715" cy="3988435"/>
          </a:xfrm>
          <a:prstGeom prst="rect">
            <a:avLst/>
          </a:prstGeom>
        </p:spPr>
      </p:pic>
      <p:sp>
        <p:nvSpPr>
          <p:cNvPr id="7" name="文本框 6"/>
          <p:cNvSpPr txBox="1"/>
          <p:nvPr/>
        </p:nvSpPr>
        <p:spPr>
          <a:xfrm>
            <a:off x="4094825" y="657585"/>
            <a:ext cx="6094520" cy="1476375"/>
          </a:xfrm>
          <a:prstGeom prst="rect">
            <a:avLst/>
          </a:prstGeom>
          <a:noFill/>
        </p:spPr>
        <p:txBody>
          <a:bodyPr wrap="square">
            <a:spAutoFit/>
          </a:bodyPr>
          <a:lstStyle/>
          <a:p>
            <a:r>
              <a:rPr lang="en-US" altLang="zh-CN" b="1" dirty="0">
                <a:solidFill>
                  <a:schemeClr val="accent2"/>
                </a:solidFill>
              </a:rPr>
              <a:t>6.</a:t>
            </a:r>
            <a:r>
              <a:rPr lang="zh-CN" altLang="en-US" b="1" dirty="0">
                <a:solidFill>
                  <a:schemeClr val="accent2"/>
                </a:solidFill>
              </a:rPr>
              <a:t>是否在各个里程碑都有内部的评审记录？是否有针对评审后的修改和完善？</a:t>
            </a:r>
            <a:endParaRPr lang="zh-CN" altLang="en-US" b="1" dirty="0">
              <a:solidFill>
                <a:schemeClr val="accent2"/>
              </a:solidFill>
            </a:endParaRPr>
          </a:p>
          <a:p>
            <a:r>
              <a:rPr lang="zh-CN" altLang="en-US" b="1" dirty="0">
                <a:solidFill>
                  <a:schemeClr val="accent2"/>
                </a:solidFill>
              </a:rPr>
              <a:t>条目</a:t>
            </a:r>
            <a:r>
              <a:rPr lang="en-US" altLang="zh-CN" b="1" dirty="0">
                <a:solidFill>
                  <a:schemeClr val="accent2"/>
                </a:solidFill>
              </a:rPr>
              <a:t>6</a:t>
            </a:r>
            <a:r>
              <a:rPr lang="zh-CN" altLang="en-US" b="1" dirty="0">
                <a:solidFill>
                  <a:schemeClr val="accent2"/>
                </a:solidFill>
              </a:rPr>
              <a:t>自评：里程碑都有内部评审记录。每次评审会用标记标出效果存疑或者不好的条目进行修改或者补救。比如，团建就是一个经常被补救的条目。</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192479" y="820503"/>
            <a:ext cx="6094520" cy="368300"/>
          </a:xfrm>
          <a:prstGeom prst="rect">
            <a:avLst/>
          </a:prstGeom>
          <a:noFill/>
        </p:spPr>
        <p:txBody>
          <a:bodyPr wrap="square">
            <a:spAutoFit/>
          </a:bodyPr>
          <a:lstStyle/>
          <a:p>
            <a:r>
              <a:rPr lang="en-US" altLang="zh-CN" b="1" dirty="0">
                <a:solidFill>
                  <a:schemeClr val="accent2"/>
                </a:solidFill>
              </a:rPr>
              <a:t>7.</a:t>
            </a:r>
            <a:r>
              <a:rPr lang="zh-CN" altLang="en-US" b="1" dirty="0">
                <a:solidFill>
                  <a:schemeClr val="accent2"/>
                </a:solidFill>
              </a:rPr>
              <a:t>是否采用了配置管理工具进行文档的版本管理？效果如何？</a:t>
            </a:r>
            <a:endParaRPr lang="zh-CN" altLang="en-US" b="1" dirty="0">
              <a:solidFill>
                <a:schemeClr val="accent2"/>
              </a:solidFill>
            </a:endParaRPr>
          </a:p>
        </p:txBody>
      </p:sp>
      <p:pic>
        <p:nvPicPr>
          <p:cNvPr id="8" name="图片 7"/>
          <p:cNvPicPr>
            <a:picLocks noChangeAspect="1"/>
          </p:cNvPicPr>
          <p:nvPr/>
        </p:nvPicPr>
        <p:blipFill>
          <a:blip r:embed="rId1"/>
          <a:stretch>
            <a:fillRect/>
          </a:stretch>
        </p:blipFill>
        <p:spPr>
          <a:xfrm>
            <a:off x="633095" y="1279525"/>
            <a:ext cx="6736080" cy="4670425"/>
          </a:xfrm>
          <a:prstGeom prst="rect">
            <a:avLst/>
          </a:prstGeom>
        </p:spPr>
      </p:pic>
      <p:pic>
        <p:nvPicPr>
          <p:cNvPr id="12" name="图片 11"/>
          <p:cNvPicPr>
            <a:picLocks noChangeAspect="1"/>
          </p:cNvPicPr>
          <p:nvPr/>
        </p:nvPicPr>
        <p:blipFill>
          <a:blip r:embed="rId2"/>
          <a:stretch>
            <a:fillRect/>
          </a:stretch>
        </p:blipFill>
        <p:spPr>
          <a:xfrm>
            <a:off x="5319395" y="1275715"/>
            <a:ext cx="5752465" cy="4674235"/>
          </a:xfrm>
          <a:prstGeom prst="rect">
            <a:avLst/>
          </a:prstGeom>
        </p:spPr>
      </p:pic>
      <p:sp>
        <p:nvSpPr>
          <p:cNvPr id="10" name="文本框 9"/>
          <p:cNvSpPr txBox="1"/>
          <p:nvPr/>
        </p:nvSpPr>
        <p:spPr>
          <a:xfrm>
            <a:off x="7844309" y="3802160"/>
            <a:ext cx="2872509" cy="369332"/>
          </a:xfrm>
          <a:prstGeom prst="rect">
            <a:avLst/>
          </a:prstGeom>
          <a:solidFill>
            <a:schemeClr val="bg1"/>
          </a:solidFill>
        </p:spPr>
        <p:txBody>
          <a:bodyPr wrap="square" rtlCol="0">
            <a:spAutoFit/>
          </a:bodyPr>
          <a:p>
            <a:r>
              <a:rPr lang="zh-CN" altLang="en-US" dirty="0"/>
              <a:t>配置管理工具采用</a:t>
            </a:r>
            <a:r>
              <a:rPr lang="en-US" altLang="zh-CN" dirty="0"/>
              <a:t>GITHUB </a:t>
            </a:r>
            <a:endParaRPr lang="zh-CN" altLang="en-US" dirty="0"/>
          </a:p>
        </p:txBody>
      </p:sp>
      <p:sp>
        <p:nvSpPr>
          <p:cNvPr id="11" name="文本框 10"/>
          <p:cNvSpPr txBox="1"/>
          <p:nvPr/>
        </p:nvSpPr>
        <p:spPr>
          <a:xfrm>
            <a:off x="7844309" y="4171142"/>
            <a:ext cx="2728210" cy="1753235"/>
          </a:xfrm>
          <a:prstGeom prst="rect">
            <a:avLst/>
          </a:prstGeom>
          <a:solidFill>
            <a:schemeClr val="bg1"/>
          </a:solidFill>
        </p:spPr>
        <p:txBody>
          <a:bodyPr wrap="square" rtlCol="0">
            <a:spAutoFit/>
          </a:bodyPr>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86093" y="1471012"/>
            <a:ext cx="2872509" cy="369332"/>
          </a:xfrm>
          <a:prstGeom prst="rect">
            <a:avLst/>
          </a:prstGeom>
          <a:noFill/>
        </p:spPr>
        <p:txBody>
          <a:bodyPr wrap="square" rtlCol="0">
            <a:spAutoFit/>
          </a:bodyPr>
          <a:lstStyle/>
          <a:p>
            <a:r>
              <a:rPr lang="zh-CN" altLang="en-US" dirty="0"/>
              <a:t>配置管理工具采用</a:t>
            </a:r>
            <a:r>
              <a:rPr lang="en-US" altLang="zh-CN" dirty="0"/>
              <a:t>GITHUB</a:t>
            </a:r>
            <a:endParaRPr lang="en-US" altLang="zh-CN" dirty="0"/>
          </a:p>
        </p:txBody>
      </p:sp>
      <p:sp>
        <p:nvSpPr>
          <p:cNvPr id="6" name="文本框 5"/>
          <p:cNvSpPr txBox="1"/>
          <p:nvPr/>
        </p:nvSpPr>
        <p:spPr>
          <a:xfrm>
            <a:off x="885979" y="2050242"/>
            <a:ext cx="2728210" cy="1754326"/>
          </a:xfrm>
          <a:prstGeom prst="rect">
            <a:avLst/>
          </a:prstGeom>
          <a:noFill/>
        </p:spPr>
        <p:txBody>
          <a:bodyPr wrap="square" rtlCol="0">
            <a:spAutoFit/>
          </a:bodyPr>
          <a:lstStyle/>
          <a:p>
            <a:r>
              <a:rPr lang="en-US" altLang="zh-CN" dirty="0">
                <a:hlinkClick r:id="rId1"/>
              </a:rPr>
              <a:t>Community-Group-Purchase/Community-Group-</a:t>
            </a:r>
            <a:r>
              <a:rPr lang="en-US" altLang="zh-CN" dirty="0" err="1">
                <a:hlinkClick r:id="rId1"/>
              </a:rPr>
              <a:t>Purchase_Project</a:t>
            </a:r>
            <a:r>
              <a:rPr lang="en-US" altLang="zh-CN" dirty="0">
                <a:hlinkClick r:id="rId1"/>
              </a:rPr>
              <a:t>: </a:t>
            </a:r>
            <a:r>
              <a:rPr lang="zh-CN" altLang="en-US" dirty="0">
                <a:hlinkClick r:id="rId1"/>
              </a:rPr>
              <a:t>软件需求分析原理与实践课程</a:t>
            </a:r>
            <a:r>
              <a:rPr lang="en-US" altLang="zh-CN" dirty="0" err="1">
                <a:hlinkClick r:id="rId1"/>
              </a:rPr>
              <a:t>lsy</a:t>
            </a:r>
            <a:r>
              <a:rPr lang="zh-CN" altLang="en-US" dirty="0">
                <a:hlinkClick r:id="rId1"/>
              </a:rPr>
              <a:t>小组</a:t>
            </a:r>
            <a:r>
              <a:rPr lang="en-US" altLang="zh-CN" dirty="0">
                <a:hlinkClick r:id="rId1"/>
              </a:rPr>
              <a:t>git</a:t>
            </a:r>
            <a:r>
              <a:rPr lang="zh-CN" altLang="en-US" dirty="0">
                <a:hlinkClick r:id="rId1"/>
              </a:rPr>
              <a:t>版本管理库 </a:t>
            </a:r>
            <a:r>
              <a:rPr lang="en-US" altLang="zh-CN" dirty="0">
                <a:hlinkClick r:id="rId1"/>
              </a:rPr>
              <a:t>(github.com)</a:t>
            </a:r>
            <a:endParaRPr lang="zh-CN" altLang="en-US" dirty="0"/>
          </a:p>
        </p:txBody>
      </p:sp>
      <p:sp>
        <p:nvSpPr>
          <p:cNvPr id="8" name="文本框 7"/>
          <p:cNvSpPr txBox="1"/>
          <p:nvPr/>
        </p:nvSpPr>
        <p:spPr>
          <a:xfrm>
            <a:off x="7508875" y="1188085"/>
            <a:ext cx="4048125" cy="1198880"/>
          </a:xfrm>
          <a:prstGeom prst="rect">
            <a:avLst/>
          </a:prstGeom>
          <a:noFill/>
        </p:spPr>
        <p:txBody>
          <a:bodyPr wrap="square" rtlCol="0">
            <a:spAutoFit/>
          </a:bodyPr>
          <a:lstStyle/>
          <a:p>
            <a:r>
              <a:rPr lang="en-US" altLang="zh-CN" dirty="0"/>
              <a:t>master</a:t>
            </a:r>
            <a:r>
              <a:rPr lang="zh-CN" altLang="en-US" dirty="0"/>
              <a:t>分支为总分支</a:t>
            </a:r>
            <a:r>
              <a:rPr lang="en-US" altLang="zh-CN" dirty="0"/>
              <a:t> </a:t>
            </a:r>
            <a:endParaRPr lang="zh-CN" altLang="en-US" dirty="0"/>
          </a:p>
          <a:p>
            <a:r>
              <a:rPr lang="en-US" altLang="zh-CN" dirty="0">
                <a:sym typeface="+mn-ea"/>
              </a:rPr>
              <a:t>lsy,zas,lzs,xzw,pxy:</a:t>
            </a:r>
            <a:r>
              <a:rPr lang="zh-CN" altLang="en-US" dirty="0">
                <a:sym typeface="+mn-ea"/>
              </a:rPr>
              <a:t>各组员个人工作分支</a:t>
            </a:r>
            <a:endParaRPr lang="en-US" altLang="zh-CN" dirty="0"/>
          </a:p>
          <a:p>
            <a:r>
              <a:rPr lang="en-US" altLang="zh-CN" dirty="0"/>
              <a:t>publicity:</a:t>
            </a:r>
            <a:r>
              <a:rPr lang="zh-CN" altLang="en-US" dirty="0"/>
              <a:t>公告栏分支</a:t>
            </a:r>
            <a:endParaRPr lang="zh-CN" altLang="en-US" dirty="0"/>
          </a:p>
          <a:p>
            <a:r>
              <a:rPr lang="en-US" altLang="zh-CN" dirty="0"/>
              <a:t>warehouse:</a:t>
            </a:r>
            <a:r>
              <a:rPr lang="zh-CN" altLang="en-US" dirty="0"/>
              <a:t>仓库</a:t>
            </a:r>
            <a:r>
              <a:rPr lang="en-US" altLang="zh-CN" dirty="0"/>
              <a:t>(</a:t>
            </a:r>
            <a:r>
              <a:rPr lang="zh-CN" altLang="en-US" dirty="0"/>
              <a:t>往期备份</a:t>
            </a:r>
            <a:r>
              <a:rPr lang="en-US" altLang="zh-CN" dirty="0"/>
              <a:t>)</a:t>
            </a:r>
            <a:r>
              <a:rPr lang="zh-CN" altLang="en-US" dirty="0"/>
              <a:t>分支</a:t>
            </a:r>
            <a:endParaRPr lang="zh-CN" altLang="en-US" dirty="0"/>
          </a:p>
        </p:txBody>
      </p:sp>
      <p:pic>
        <p:nvPicPr>
          <p:cNvPr id="2" name="图片 1"/>
          <p:cNvPicPr>
            <a:picLocks noChangeAspect="1"/>
          </p:cNvPicPr>
          <p:nvPr/>
        </p:nvPicPr>
        <p:blipFill>
          <a:blip r:embed="rId2"/>
          <a:stretch>
            <a:fillRect/>
          </a:stretch>
        </p:blipFill>
        <p:spPr>
          <a:xfrm>
            <a:off x="3758565" y="1188085"/>
            <a:ext cx="3474720" cy="4465320"/>
          </a:xfrm>
          <a:prstGeom prst="rect">
            <a:avLst/>
          </a:prstGeom>
        </p:spPr>
      </p:pic>
      <p:pic>
        <p:nvPicPr>
          <p:cNvPr id="3" name="图片 2"/>
          <p:cNvPicPr>
            <a:picLocks noChangeAspect="1"/>
          </p:cNvPicPr>
          <p:nvPr/>
        </p:nvPicPr>
        <p:blipFill>
          <a:blip r:embed="rId3"/>
          <a:stretch>
            <a:fillRect/>
          </a:stretch>
        </p:blipFill>
        <p:spPr>
          <a:xfrm>
            <a:off x="7377430" y="2326005"/>
            <a:ext cx="4186555" cy="1263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endParaRPr lang="en-US" altLang="zh-CN" dirty="0"/>
          </a:p>
          <a:p>
            <a:endParaRPr lang="en-US" altLang="zh-CN" dirty="0"/>
          </a:p>
          <a:p>
            <a:r>
              <a:rPr lang="zh-CN" altLang="en-US" dirty="0"/>
              <a:t>良好的目录结构管理</a:t>
            </a:r>
            <a:endParaRPr lang="en-US" altLang="zh-CN" dirty="0"/>
          </a:p>
        </p:txBody>
      </p:sp>
      <p:sp>
        <p:nvSpPr>
          <p:cNvPr id="6" name="文本框 5"/>
          <p:cNvSpPr txBox="1"/>
          <p:nvPr/>
        </p:nvSpPr>
        <p:spPr>
          <a:xfrm>
            <a:off x="1100494" y="3194570"/>
            <a:ext cx="2728210" cy="1754326"/>
          </a:xfrm>
          <a:prstGeom prst="rect">
            <a:avLst/>
          </a:prstGeom>
          <a:noFill/>
        </p:spPr>
        <p:txBody>
          <a:bodyPr wrap="square" rtlCol="0">
            <a:spAutoFit/>
          </a:bodyPr>
          <a:lstStyle/>
          <a:p>
            <a:r>
              <a:rPr lang="en-US" altLang="zh-CN" dirty="0">
                <a:hlinkClick r:id="rId1"/>
              </a:rPr>
              <a:t>Community-Group-Purchase/Community-Group-</a:t>
            </a:r>
            <a:r>
              <a:rPr lang="en-US" altLang="zh-CN" dirty="0" err="1">
                <a:hlinkClick r:id="rId1"/>
              </a:rPr>
              <a:t>Purchase_Project</a:t>
            </a:r>
            <a:r>
              <a:rPr lang="en-US" altLang="zh-CN" dirty="0">
                <a:hlinkClick r:id="rId1"/>
              </a:rPr>
              <a:t>: </a:t>
            </a:r>
            <a:r>
              <a:rPr lang="zh-CN" altLang="en-US" dirty="0">
                <a:hlinkClick r:id="rId1"/>
              </a:rPr>
              <a:t>软件需求分析原理与实践课程</a:t>
            </a:r>
            <a:r>
              <a:rPr lang="en-US" altLang="zh-CN" dirty="0" err="1">
                <a:hlinkClick r:id="rId1"/>
              </a:rPr>
              <a:t>lsy</a:t>
            </a:r>
            <a:r>
              <a:rPr lang="zh-CN" altLang="en-US" dirty="0">
                <a:hlinkClick r:id="rId1"/>
              </a:rPr>
              <a:t>小组</a:t>
            </a:r>
            <a:r>
              <a:rPr lang="en-US" altLang="zh-CN" dirty="0">
                <a:hlinkClick r:id="rId1"/>
              </a:rPr>
              <a:t>git</a:t>
            </a:r>
            <a:r>
              <a:rPr lang="zh-CN" altLang="en-US" dirty="0">
                <a:hlinkClick r:id="rId1"/>
              </a:rPr>
              <a:t>版本管理库 </a:t>
            </a:r>
            <a:r>
              <a:rPr lang="en-US" altLang="zh-CN" dirty="0">
                <a:hlinkClick r:id="rId1"/>
              </a:rPr>
              <a:t>(github.com)</a:t>
            </a:r>
            <a:endParaRPr lang="zh-CN" altLang="en-US" dirty="0"/>
          </a:p>
        </p:txBody>
      </p:sp>
      <p:pic>
        <p:nvPicPr>
          <p:cNvPr id="7" name="图片 6"/>
          <p:cNvPicPr>
            <a:picLocks noChangeAspect="1"/>
          </p:cNvPicPr>
          <p:nvPr/>
        </p:nvPicPr>
        <p:blipFill>
          <a:blip r:embed="rId2"/>
          <a:stretch>
            <a:fillRect/>
          </a:stretch>
        </p:blipFill>
        <p:spPr>
          <a:xfrm>
            <a:off x="3973195" y="1833880"/>
            <a:ext cx="7569835" cy="4476750"/>
          </a:xfrm>
          <a:prstGeom prst="rect">
            <a:avLst/>
          </a:prstGeom>
        </p:spPr>
      </p:pic>
      <p:sp>
        <p:nvSpPr>
          <p:cNvPr id="9" name="文本框 8"/>
          <p:cNvSpPr txBox="1"/>
          <p:nvPr/>
        </p:nvSpPr>
        <p:spPr>
          <a:xfrm>
            <a:off x="4182319" y="635083"/>
            <a:ext cx="6094520" cy="119888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7</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采用</a:t>
            </a:r>
            <a:r>
              <a:rPr lang="en-US" altLang="zh-CN" b="1" dirty="0">
                <a:solidFill>
                  <a:schemeClr val="accent2"/>
                </a:solidFill>
              </a:rPr>
              <a:t>GITHUB</a:t>
            </a:r>
            <a:r>
              <a:rPr lang="zh-CN" altLang="en-US" b="1" dirty="0">
                <a:solidFill>
                  <a:schemeClr val="accent2"/>
                </a:solidFill>
              </a:rPr>
              <a:t>进行文档管理。</a:t>
            </a:r>
            <a:r>
              <a:rPr lang="en-US" altLang="zh-CN" b="1" dirty="0">
                <a:solidFill>
                  <a:schemeClr val="accent2"/>
                </a:solidFill>
              </a:rPr>
              <a:t>GITHUB</a:t>
            </a:r>
            <a:r>
              <a:rPr lang="zh-CN" altLang="en-US" b="1" dirty="0">
                <a:solidFill>
                  <a:schemeClr val="accent2"/>
                </a:solidFill>
              </a:rPr>
              <a:t>管理比较简单，而且比较熟悉，使用比较方便。管理效果还可以，就是经常有网络不支持</a:t>
            </a:r>
            <a:r>
              <a:rPr lang="en-US" altLang="zh-CN" b="1" dirty="0">
                <a:solidFill>
                  <a:schemeClr val="accent2"/>
                </a:solidFill>
              </a:rPr>
              <a:t>timeout</a:t>
            </a:r>
            <a:r>
              <a:rPr lang="zh-CN" altLang="en-US" b="1" dirty="0">
                <a:solidFill>
                  <a:schemeClr val="accent2"/>
                </a:solidFill>
              </a:rPr>
              <a:t>的情况，挂梯子也很难解决这种问题。</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88962" y="2028422"/>
            <a:ext cx="9961905" cy="4180952"/>
          </a:xfrm>
          <a:prstGeom prst="rect">
            <a:avLst/>
          </a:prstGeom>
        </p:spPr>
      </p:pic>
      <p:sp>
        <p:nvSpPr>
          <p:cNvPr id="6" name="文本框 5"/>
          <p:cNvSpPr txBox="1"/>
          <p:nvPr/>
        </p:nvSpPr>
        <p:spPr>
          <a:xfrm>
            <a:off x="3568700" y="657860"/>
            <a:ext cx="6094730" cy="645160"/>
          </a:xfrm>
          <a:prstGeom prst="rect">
            <a:avLst/>
          </a:prstGeom>
          <a:noFill/>
        </p:spPr>
        <p:txBody>
          <a:bodyPr wrap="square">
            <a:spAutoFit/>
          </a:bodyPr>
          <a:lstStyle/>
          <a:p>
            <a:r>
              <a:rPr lang="en-US" altLang="zh-CN" b="1" dirty="0">
                <a:solidFill>
                  <a:schemeClr val="accent2"/>
                </a:solidFill>
              </a:rPr>
              <a:t>8.</a:t>
            </a:r>
            <a:r>
              <a:rPr lang="zh-CN" altLang="en-US" b="1" dirty="0">
                <a:solidFill>
                  <a:schemeClr val="accent2"/>
                </a:solidFill>
              </a:rPr>
              <a:t>是否及时根据项目的进展情况，进行相关文档的更新？并能追溯相关历史信息？</a:t>
            </a:r>
            <a:endParaRPr lang="zh-CN" altLang="en-US" b="1" dirty="0">
              <a:solidFill>
                <a:schemeClr val="accent2"/>
              </a:solidFill>
            </a:endParaRPr>
          </a:p>
        </p:txBody>
      </p:sp>
      <p:pic>
        <p:nvPicPr>
          <p:cNvPr id="3" name="图片 2"/>
          <p:cNvPicPr>
            <a:picLocks noChangeAspect="1"/>
          </p:cNvPicPr>
          <p:nvPr/>
        </p:nvPicPr>
        <p:blipFill>
          <a:blip r:embed="rId2"/>
          <a:stretch>
            <a:fillRect/>
          </a:stretch>
        </p:blipFill>
        <p:spPr>
          <a:xfrm>
            <a:off x="4160520" y="1210945"/>
            <a:ext cx="7400925" cy="4998720"/>
          </a:xfrm>
          <a:prstGeom prst="rect">
            <a:avLst/>
          </a:prstGeom>
        </p:spPr>
      </p:pic>
      <p:sp>
        <p:nvSpPr>
          <p:cNvPr id="5" name="文本框 4"/>
          <p:cNvSpPr txBox="1"/>
          <p:nvPr/>
        </p:nvSpPr>
        <p:spPr>
          <a:xfrm>
            <a:off x="1140460" y="1303020"/>
            <a:ext cx="3516630" cy="645160"/>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836920" y="3331210"/>
            <a:ext cx="5464810" cy="368300"/>
          </a:xfrm>
          <a:prstGeom prst="rect">
            <a:avLst/>
          </a:prstGeom>
          <a:noFill/>
        </p:spPr>
        <p:txBody>
          <a:bodyPr wrap="square" rtlCol="0">
            <a:spAutoFit/>
          </a:bodyPr>
          <a:lstStyle/>
          <a:p>
            <a:r>
              <a:rPr lang="zh-CN" altLang="en-US" dirty="0"/>
              <a:t>并配备仓库分支作为紧急备份，并收录往期文档版本。</a:t>
            </a:r>
            <a:endParaRPr lang="en-US" altLang="zh-CN" dirty="0"/>
          </a:p>
        </p:txBody>
      </p:sp>
      <p:pic>
        <p:nvPicPr>
          <p:cNvPr id="6" name="图片 5"/>
          <p:cNvPicPr>
            <a:picLocks noChangeAspect="1"/>
          </p:cNvPicPr>
          <p:nvPr/>
        </p:nvPicPr>
        <p:blipFill>
          <a:blip r:embed="rId1"/>
          <a:stretch>
            <a:fillRect/>
          </a:stretch>
        </p:blipFill>
        <p:spPr>
          <a:xfrm>
            <a:off x="700405" y="1316355"/>
            <a:ext cx="5071745" cy="4883785"/>
          </a:xfrm>
          <a:prstGeom prst="rect">
            <a:avLst/>
          </a:prstGeom>
        </p:spPr>
      </p:pic>
      <p:pic>
        <p:nvPicPr>
          <p:cNvPr id="7" name="图片 6"/>
          <p:cNvPicPr>
            <a:picLocks noChangeAspect="1"/>
          </p:cNvPicPr>
          <p:nvPr/>
        </p:nvPicPr>
        <p:blipFill>
          <a:blip r:embed="rId2"/>
          <a:stretch>
            <a:fillRect/>
          </a:stretch>
        </p:blipFill>
        <p:spPr>
          <a:xfrm>
            <a:off x="5836920" y="5148580"/>
            <a:ext cx="5707380" cy="1051560"/>
          </a:xfrm>
          <a:prstGeom prst="rect">
            <a:avLst/>
          </a:prstGeom>
        </p:spPr>
      </p:pic>
      <p:pic>
        <p:nvPicPr>
          <p:cNvPr id="8" name="图片 7"/>
          <p:cNvPicPr>
            <a:picLocks noChangeAspect="1"/>
          </p:cNvPicPr>
          <p:nvPr/>
        </p:nvPicPr>
        <p:blipFill>
          <a:blip r:embed="rId3"/>
          <a:srcRect r="1393"/>
          <a:stretch>
            <a:fillRect/>
          </a:stretch>
        </p:blipFill>
        <p:spPr>
          <a:xfrm>
            <a:off x="5771515" y="4023995"/>
            <a:ext cx="5755640" cy="800100"/>
          </a:xfrm>
          <a:prstGeom prst="rect">
            <a:avLst/>
          </a:prstGeom>
        </p:spPr>
      </p:pic>
      <p:sp>
        <p:nvSpPr>
          <p:cNvPr id="10" name="文本框 9"/>
          <p:cNvSpPr txBox="1"/>
          <p:nvPr/>
        </p:nvSpPr>
        <p:spPr>
          <a:xfrm>
            <a:off x="5772150" y="1580515"/>
            <a:ext cx="5755005" cy="92202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8</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能</a:t>
            </a:r>
            <a:r>
              <a:rPr lang="zh-CN" altLang="en-US" b="1" dirty="0">
                <a:solidFill>
                  <a:schemeClr val="accent2"/>
                </a:solidFill>
                <a:sym typeface="+mn-ea"/>
              </a:rPr>
              <a:t>及时根据项目的进展情况，进行相关文档的更新，</a:t>
            </a:r>
            <a:endParaRPr lang="zh-CN" altLang="en-US" b="1" dirty="0">
              <a:solidFill>
                <a:schemeClr val="accent2"/>
              </a:solidFill>
              <a:sym typeface="+mn-ea"/>
            </a:endParaRPr>
          </a:p>
          <a:p>
            <a:r>
              <a:rPr lang="zh-CN" altLang="en-US" b="1" dirty="0">
                <a:solidFill>
                  <a:schemeClr val="accent2"/>
                </a:solidFill>
              </a:rPr>
              <a:t>能追溯各文档历史版本</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spid="_x0000_s3" name="Visio" r:id="rId1" imgW="30805755" imgH="15174595" progId="Visio.Drawing.15">
                  <p:embed/>
                </p:oleObj>
              </mc:Choice>
              <mc:Fallback>
                <p:oleObj name="Visio" r:id="rId1" imgW="30805755" imgH="15174595" progId="Visio.Drawing.15">
                  <p:embed/>
                  <p:pic>
                    <p:nvPicPr>
                      <p:cNvPr id="0" name="图片 -1"/>
                      <p:cNvPicPr/>
                      <p:nvPr/>
                    </p:nvPicPr>
                    <p:blipFill>
                      <a:blip r:embed="rId2"/>
                      <a:stretch>
                        <a:fillRect/>
                      </a:stretch>
                    </p:blipFill>
                    <p:spPr>
                      <a:xfrm>
                        <a:off x="674253" y="1211584"/>
                        <a:ext cx="10997206" cy="5416983"/>
                      </a:xfrm>
                      <a:prstGeom prst="rect">
                        <a:avLst/>
                      </a:prstGeom>
                    </p:spPr>
                  </p:pic>
                </p:oleObj>
              </mc:Fallback>
            </mc:AlternateContent>
          </a:graphicData>
        </a:graphic>
      </p:graphicFrame>
      <p:sp>
        <p:nvSpPr>
          <p:cNvPr id="7" name="文本框 6"/>
          <p:cNvSpPr txBox="1"/>
          <p:nvPr/>
        </p:nvSpPr>
        <p:spPr>
          <a:xfrm>
            <a:off x="4458714" y="749919"/>
            <a:ext cx="6406732" cy="368300"/>
          </a:xfrm>
          <a:prstGeom prst="rect">
            <a:avLst/>
          </a:prstGeom>
          <a:noFill/>
        </p:spPr>
        <p:txBody>
          <a:bodyPr wrap="square" rtlCol="0">
            <a:spAutoFit/>
          </a:bodyPr>
          <a:lstStyle/>
          <a:p>
            <a:pPr lvl="0" algn="l">
              <a:buClrTx/>
              <a:buSzTx/>
              <a:buFontTx/>
            </a:pPr>
            <a:r>
              <a:rPr lang="zh-CN" altLang="en-US" b="1" dirty="0">
                <a:solidFill>
                  <a:schemeClr val="accent2"/>
                </a:solidFill>
                <a:sym typeface="+mn-ea"/>
              </a:rPr>
              <a:t>9.</a:t>
            </a:r>
            <a:r>
              <a:rPr lang="zh-CN" altLang="en-US" b="1" dirty="0">
                <a:solidFill>
                  <a:schemeClr val="accent2"/>
                </a:solidFill>
                <a:sym typeface="+mn-ea"/>
              </a:rPr>
              <a:t>项目</a:t>
            </a:r>
            <a:r>
              <a:rPr lang="zh-CN" altLang="en-US" b="1" dirty="0">
                <a:solidFill>
                  <a:schemeClr val="accent2"/>
                </a:solidFill>
                <a:sym typeface="+mn-ea"/>
              </a:rPr>
              <a:t>WBS</a:t>
            </a:r>
            <a:r>
              <a:rPr lang="zh-CN" altLang="en-US" b="1" dirty="0">
                <a:solidFill>
                  <a:schemeClr val="accent2"/>
                </a:solidFill>
                <a:sym typeface="+mn-ea"/>
              </a:rPr>
              <a:t>结构图，涵盖项目的</a:t>
            </a:r>
            <a:r>
              <a:rPr lang="zh-CN" altLang="en-US" b="1" dirty="0">
                <a:solidFill>
                  <a:schemeClr val="accent2"/>
                </a:solidFill>
                <a:sym typeface="+mn-ea"/>
              </a:rPr>
              <a:t>5</a:t>
            </a:r>
            <a:r>
              <a:rPr lang="zh-CN" altLang="en-US" b="1" dirty="0">
                <a:solidFill>
                  <a:schemeClr val="accent2"/>
                </a:solidFill>
                <a:sym typeface="+mn-ea"/>
              </a:rPr>
              <a:t>个阶段、需求工程的</a:t>
            </a:r>
            <a:r>
              <a:rPr lang="zh-CN" altLang="en-US" b="1" dirty="0">
                <a:solidFill>
                  <a:schemeClr val="accent2"/>
                </a:solidFill>
                <a:sym typeface="+mn-ea"/>
              </a:rPr>
              <a:t>2</a:t>
            </a:r>
            <a:r>
              <a:rPr lang="zh-CN" altLang="en-US" b="1" dirty="0">
                <a:solidFill>
                  <a:schemeClr val="accent2"/>
                </a:solidFill>
                <a:sym typeface="+mn-ea"/>
              </a:rPr>
              <a:t>个阶段</a:t>
            </a:r>
            <a:endParaRPr lang="zh-CN" altLang="en-US" b="1" dirty="0">
              <a:solidFill>
                <a:schemeClr val="accent2"/>
              </a:solidFill>
              <a:sym typeface="+mn-ea"/>
            </a:endParaRPr>
          </a:p>
        </p:txBody>
      </p:sp>
      <p:sp>
        <p:nvSpPr>
          <p:cNvPr id="5" name="矩形 4"/>
          <p:cNvSpPr/>
          <p:nvPr/>
        </p:nvSpPr>
        <p:spPr>
          <a:xfrm>
            <a:off x="674253" y="1505527"/>
            <a:ext cx="10751129" cy="942109"/>
          </a:xfrm>
          <a:prstGeom prst="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endParaRPr>
          </a:p>
        </p:txBody>
      </p:sp>
      <p:sp>
        <p:nvSpPr>
          <p:cNvPr id="6" name="文本框 5"/>
          <p:cNvSpPr txBox="1"/>
          <p:nvPr/>
        </p:nvSpPr>
        <p:spPr>
          <a:xfrm>
            <a:off x="7389091" y="1182361"/>
            <a:ext cx="3375478" cy="646331"/>
          </a:xfrm>
          <a:prstGeom prst="rect">
            <a:avLst/>
          </a:prstGeom>
          <a:noFill/>
        </p:spPr>
        <p:txBody>
          <a:bodyPr wrap="square" rtlCol="0">
            <a:spAutoFit/>
          </a:bodyPr>
          <a:lstStyle/>
          <a:p>
            <a:r>
              <a:rPr lang="zh-CN" altLang="en-US" b="1" dirty="0">
                <a:solidFill>
                  <a:schemeClr val="tx1"/>
                </a:solidFill>
              </a:rPr>
              <a:t>项目管理的五个过程：启动、规划、执行、监控、收尾</a:t>
            </a:r>
            <a:endParaRPr lang="zh-CN" altLang="en-US" b="1" dirty="0">
              <a:solidFill>
                <a:schemeClr val="tx1"/>
              </a:solidFill>
            </a:endParaRPr>
          </a:p>
        </p:txBody>
      </p:sp>
      <p:sp>
        <p:nvSpPr>
          <p:cNvPr id="9" name="矩形 8"/>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p:cNvSpPr txBox="1"/>
          <p:nvPr/>
        </p:nvSpPr>
        <p:spPr>
          <a:xfrm>
            <a:off x="4996873" y="6259235"/>
            <a:ext cx="1653309" cy="369332"/>
          </a:xfrm>
          <a:prstGeom prst="rect">
            <a:avLst/>
          </a:prstGeom>
          <a:noFill/>
        </p:spPr>
        <p:txBody>
          <a:bodyPr wrap="square" rtlCol="0">
            <a:spAutoFit/>
          </a:bodyPr>
          <a:lstStyle/>
          <a:p>
            <a:r>
              <a:rPr lang="zh-CN" altLang="en-US" b="1" dirty="0"/>
              <a:t>需求开发</a:t>
            </a:r>
            <a:endParaRPr lang="zh-CN" altLang="en-US" b="1" dirty="0"/>
          </a:p>
        </p:txBody>
      </p:sp>
      <p:sp>
        <p:nvSpPr>
          <p:cNvPr id="15" name="文本框 14"/>
          <p:cNvSpPr txBox="1"/>
          <p:nvPr/>
        </p:nvSpPr>
        <p:spPr>
          <a:xfrm>
            <a:off x="8377381" y="6276179"/>
            <a:ext cx="1200727" cy="369332"/>
          </a:xfrm>
          <a:prstGeom prst="rect">
            <a:avLst/>
          </a:prstGeom>
          <a:noFill/>
        </p:spPr>
        <p:txBody>
          <a:bodyPr wrap="square" rtlCol="0">
            <a:spAutoFit/>
          </a:bodyPr>
          <a:lstStyle/>
          <a:p>
            <a:r>
              <a:rPr lang="zh-CN" altLang="en-US" b="1" dirty="0"/>
              <a:t>需求管理</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853440" y="749935"/>
            <a:ext cx="10394950" cy="6134735"/>
          </a:xfrm>
          <a:prstGeom prst="rect">
            <a:avLst/>
          </a:prstGeom>
        </p:spPr>
      </p:pic>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9920" y="4674870"/>
            <a:ext cx="3870960" cy="2030095"/>
          </a:xfrm>
          <a:prstGeom prst="rect">
            <a:avLst/>
          </a:prstGeom>
          <a:solidFill>
            <a:schemeClr val="bg1"/>
          </a:solidFill>
        </p:spPr>
        <p:txBody>
          <a:bodyPr wrap="square" rtlCol="0">
            <a:spAutoFit/>
          </a:bodyPr>
          <a:lstStyle/>
          <a:p>
            <a:pPr lvl="0" algn="l">
              <a:buClrTx/>
              <a:buSzTx/>
              <a:buFontTx/>
            </a:pPr>
            <a:r>
              <a:rPr lang="zh-CN" altLang="en-US" b="1" dirty="0">
                <a:solidFill>
                  <a:schemeClr val="accent2"/>
                </a:solidFill>
                <a:sym typeface="+mn-ea"/>
              </a:rPr>
              <a:t>条目</a:t>
            </a:r>
            <a:r>
              <a:rPr lang="en-US" altLang="zh-CN" b="1" dirty="0">
                <a:solidFill>
                  <a:schemeClr val="accent2"/>
                </a:solidFill>
                <a:sym typeface="+mn-ea"/>
              </a:rPr>
              <a:t>9</a:t>
            </a:r>
            <a:r>
              <a:rPr lang="zh-CN" altLang="en-US" b="1" dirty="0">
                <a:solidFill>
                  <a:schemeClr val="accent2"/>
                </a:solidFill>
                <a:sym typeface="+mn-ea"/>
              </a:rPr>
              <a:t>自评：一般</a:t>
            </a:r>
            <a:endParaRPr lang="zh-CN" altLang="en-US" b="1" dirty="0">
              <a:solidFill>
                <a:schemeClr val="accent2"/>
              </a:solidFill>
              <a:sym typeface="+mn-ea"/>
            </a:endParaRPr>
          </a:p>
          <a:p>
            <a:pPr lvl="0" algn="l">
              <a:buClrTx/>
              <a:buSzTx/>
              <a:buFontTx/>
            </a:pPr>
            <a:r>
              <a:rPr lang="zh-CN" altLang="en-US" b="1" dirty="0">
                <a:solidFill>
                  <a:schemeClr val="accent2"/>
                </a:solidFill>
                <a:sym typeface="+mn-ea"/>
              </a:rPr>
              <a:t>项目</a:t>
            </a:r>
            <a:r>
              <a:rPr lang="zh-CN" altLang="en-US" b="1" dirty="0">
                <a:solidFill>
                  <a:schemeClr val="accent2"/>
                </a:solidFill>
                <a:sym typeface="+mn-ea"/>
              </a:rPr>
              <a:t>WBS</a:t>
            </a:r>
            <a:r>
              <a:rPr lang="zh-CN" altLang="en-US" b="1" dirty="0">
                <a:solidFill>
                  <a:schemeClr val="accent2"/>
                </a:solidFill>
                <a:sym typeface="+mn-ea"/>
              </a:rPr>
              <a:t>结构图，涵盖项目的</a:t>
            </a:r>
            <a:r>
              <a:rPr lang="zh-CN" altLang="en-US" b="1" dirty="0">
                <a:solidFill>
                  <a:schemeClr val="accent2"/>
                </a:solidFill>
                <a:sym typeface="+mn-ea"/>
              </a:rPr>
              <a:t>5</a:t>
            </a:r>
            <a:r>
              <a:rPr lang="zh-CN" altLang="en-US" b="1" dirty="0">
                <a:solidFill>
                  <a:schemeClr val="accent2"/>
                </a:solidFill>
                <a:sym typeface="+mn-ea"/>
              </a:rPr>
              <a:t>个阶段、需求工程的</a:t>
            </a:r>
            <a:r>
              <a:rPr lang="zh-CN" altLang="en-US" b="1" dirty="0">
                <a:solidFill>
                  <a:schemeClr val="accent2"/>
                </a:solidFill>
                <a:sym typeface="+mn-ea"/>
              </a:rPr>
              <a:t>2</a:t>
            </a:r>
            <a:r>
              <a:rPr lang="zh-CN" altLang="en-US" b="1" dirty="0">
                <a:solidFill>
                  <a:schemeClr val="accent2"/>
                </a:solidFill>
                <a:sym typeface="+mn-ea"/>
              </a:rPr>
              <a:t>个阶段</a:t>
            </a:r>
            <a:endParaRPr lang="zh-CN" altLang="en-US" b="1" dirty="0">
              <a:solidFill>
                <a:schemeClr val="accent2"/>
              </a:solidFill>
              <a:sym typeface="+mn-ea"/>
            </a:endParaRPr>
          </a:p>
          <a:p>
            <a:pPr lvl="0" algn="l">
              <a:buClrTx/>
              <a:buSzTx/>
              <a:buFontTx/>
            </a:pPr>
            <a:r>
              <a:rPr lang="zh-CN" altLang="en-US" b="1" dirty="0">
                <a:solidFill>
                  <a:schemeClr val="accent2"/>
                </a:solidFill>
                <a:sym typeface="+mn-ea"/>
              </a:rPr>
              <a:t>根据杨老师课件，需求获取，分析，</a:t>
            </a:r>
            <a:r>
              <a:rPr lang="en-US" altLang="zh-CN" b="1" dirty="0">
                <a:solidFill>
                  <a:schemeClr val="accent2"/>
                </a:solidFill>
                <a:sym typeface="+mn-ea"/>
              </a:rPr>
              <a:t>srs</a:t>
            </a:r>
            <a:r>
              <a:rPr lang="zh-CN" altLang="en-US" b="1" dirty="0">
                <a:solidFill>
                  <a:schemeClr val="accent2"/>
                </a:solidFill>
                <a:sym typeface="+mn-ea"/>
              </a:rPr>
              <a:t>，审核是需求开发阶段，变更为管理阶段，但是项目经理认为审核和变更都是控制大阶段，故划分如上</a:t>
            </a:r>
            <a:endParaRPr lang="zh-CN" altLang="en-US" b="1" dirty="0">
              <a:solidFill>
                <a:schemeClr val="accent2"/>
              </a:solidFill>
              <a:sym typeface="+mn-ea"/>
            </a:endParaRPr>
          </a:p>
        </p:txBody>
      </p:sp>
      <p:sp>
        <p:nvSpPr>
          <p:cNvPr id="13" name="文本框 12"/>
          <p:cNvSpPr txBox="1"/>
          <p:nvPr/>
        </p:nvSpPr>
        <p:spPr>
          <a:xfrm>
            <a:off x="7388860" y="1211580"/>
            <a:ext cx="1195070" cy="922020"/>
          </a:xfrm>
          <a:prstGeom prst="rect">
            <a:avLst/>
          </a:prstGeom>
          <a:noFill/>
        </p:spPr>
        <p:txBody>
          <a:bodyPr wrap="square" rtlCol="0">
            <a:spAutoFit/>
          </a:bodyPr>
          <a:p>
            <a:r>
              <a:rPr lang="zh-CN" altLang="en-US" b="1" dirty="0">
                <a:solidFill>
                  <a:srgbClr val="FF0000"/>
                </a:solidFill>
              </a:rPr>
              <a:t>大阶段</a:t>
            </a:r>
            <a:endParaRPr lang="zh-CN" altLang="en-US" b="1" dirty="0">
              <a:solidFill>
                <a:srgbClr val="FF0000"/>
              </a:solidFill>
            </a:endParaRPr>
          </a:p>
          <a:p>
            <a:endParaRPr lang="zh-CN" altLang="en-US" b="1" dirty="0">
              <a:solidFill>
                <a:srgbClr val="FF0000"/>
              </a:solidFill>
            </a:endParaRPr>
          </a:p>
          <a:p>
            <a:r>
              <a:rPr lang="zh-CN" altLang="en-US" b="1" dirty="0">
                <a:solidFill>
                  <a:srgbClr val="FF0000"/>
                </a:solidFill>
              </a:rPr>
              <a:t>小阶段</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56960" y="986790"/>
            <a:ext cx="4547235" cy="645160"/>
          </a:xfrm>
          <a:prstGeom prst="rect">
            <a:avLst/>
          </a:prstGeom>
          <a:noFill/>
        </p:spPr>
        <p:txBody>
          <a:bodyPr wrap="square" rtlCol="0">
            <a:spAutoFit/>
          </a:bodyPr>
          <a:lstStyle/>
          <a:p>
            <a:r>
              <a:rPr lang="zh-CN" dirty="0"/>
              <a:t>需求计划的甘特图部分为每个人员分配了具体的工作。</a:t>
            </a:r>
            <a:endParaRPr lang="zh-CN" dirty="0">
              <a:solidFill>
                <a:srgbClr val="FF0000"/>
              </a:solidFill>
            </a:endParaRPr>
          </a:p>
        </p:txBody>
      </p:sp>
      <p:sp>
        <p:nvSpPr>
          <p:cNvPr id="8" name="文本框 7"/>
          <p:cNvSpPr txBox="1"/>
          <p:nvPr/>
        </p:nvSpPr>
        <p:spPr>
          <a:xfrm>
            <a:off x="5133514" y="657851"/>
            <a:ext cx="6094520" cy="645160"/>
          </a:xfrm>
          <a:prstGeom prst="rect">
            <a:avLst/>
          </a:prstGeom>
          <a:noFill/>
        </p:spPr>
        <p:txBody>
          <a:bodyPr wrap="square">
            <a:spAutoFit/>
          </a:bodyPr>
          <a:lstStyle/>
          <a:p>
            <a:r>
              <a:rPr lang="en-US" altLang="zh-CN" b="1" dirty="0">
                <a:solidFill>
                  <a:schemeClr val="accent2"/>
                </a:solidFill>
              </a:rPr>
              <a:t>10.</a:t>
            </a:r>
            <a:r>
              <a:rPr lang="zh-CN" altLang="en-US" b="1" dirty="0">
                <a:solidFill>
                  <a:schemeClr val="accent2"/>
                </a:solidFill>
              </a:rPr>
              <a:t>需求计划中是否明确的给每个组员分配了任务？分配是否合理？</a:t>
            </a:r>
            <a:endParaRPr lang="zh-CN" altLang="en-US" b="1" dirty="0">
              <a:solidFill>
                <a:schemeClr val="accent2"/>
              </a:solidFill>
            </a:endParaRPr>
          </a:p>
        </p:txBody>
      </p:sp>
      <p:pic>
        <p:nvPicPr>
          <p:cNvPr id="10" name="图片 9"/>
          <p:cNvPicPr>
            <a:picLocks noChangeAspect="1"/>
          </p:cNvPicPr>
          <p:nvPr/>
        </p:nvPicPr>
        <p:blipFill>
          <a:blip r:embed="rId1"/>
          <a:stretch>
            <a:fillRect/>
          </a:stretch>
        </p:blipFill>
        <p:spPr>
          <a:xfrm>
            <a:off x="639445" y="1211580"/>
            <a:ext cx="5325110" cy="5060950"/>
          </a:xfrm>
          <a:prstGeom prst="rect">
            <a:avLst/>
          </a:prstGeom>
        </p:spPr>
      </p:pic>
      <p:pic>
        <p:nvPicPr>
          <p:cNvPr id="11" name="图片 10"/>
          <p:cNvPicPr>
            <a:picLocks noChangeAspect="1"/>
          </p:cNvPicPr>
          <p:nvPr/>
        </p:nvPicPr>
        <p:blipFill>
          <a:blip r:embed="rId2"/>
          <a:stretch>
            <a:fillRect/>
          </a:stretch>
        </p:blipFill>
        <p:spPr>
          <a:xfrm>
            <a:off x="2569210" y="1538605"/>
            <a:ext cx="5507990" cy="5190490"/>
          </a:xfrm>
          <a:prstGeom prst="rect">
            <a:avLst/>
          </a:prstGeom>
        </p:spPr>
      </p:pic>
      <p:pic>
        <p:nvPicPr>
          <p:cNvPr id="12" name="图片 11"/>
          <p:cNvPicPr>
            <a:picLocks noChangeAspect="1"/>
          </p:cNvPicPr>
          <p:nvPr/>
        </p:nvPicPr>
        <p:blipFill>
          <a:blip r:embed="rId3"/>
          <a:stretch>
            <a:fillRect/>
          </a:stretch>
        </p:blipFill>
        <p:spPr>
          <a:xfrm>
            <a:off x="5789930" y="1602740"/>
            <a:ext cx="5794375" cy="5126355"/>
          </a:xfrm>
          <a:prstGeom prst="rect">
            <a:avLst/>
          </a:prstGeom>
        </p:spPr>
      </p:pic>
      <p:sp>
        <p:nvSpPr>
          <p:cNvPr id="13" name="文本框 12"/>
          <p:cNvSpPr txBox="1"/>
          <p:nvPr/>
        </p:nvSpPr>
        <p:spPr>
          <a:xfrm>
            <a:off x="5965190" y="4841875"/>
            <a:ext cx="5426075" cy="1198880"/>
          </a:xfrm>
          <a:prstGeom prst="rect">
            <a:avLst/>
          </a:prstGeom>
          <a:solidFill>
            <a:schemeClr val="bg1"/>
          </a:solidFill>
        </p:spPr>
        <p:txBody>
          <a:bodyPr wrap="square">
            <a:spAutoFit/>
          </a:bodyPr>
          <a:p>
            <a:r>
              <a:rPr lang="zh-CN" altLang="en-US" b="1" dirty="0">
                <a:solidFill>
                  <a:schemeClr val="accent2"/>
                </a:solidFill>
              </a:rPr>
              <a:t>条目</a:t>
            </a:r>
            <a:r>
              <a:rPr lang="en-US" altLang="zh-CN" b="1" dirty="0">
                <a:solidFill>
                  <a:schemeClr val="accent2"/>
                </a:solidFill>
              </a:rPr>
              <a:t>10</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项目计划的甘特图就规定了每个人员的工作。分配的工作经小组成员同意。除所有人的工作，无特别严重的过劳现象。</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79210" y="1412875"/>
            <a:ext cx="4612640" cy="92202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endParaRPr lang="zh-CN" altLang="en-US" dirty="0">
              <a:solidFill>
                <a:srgbClr val="FF0000"/>
              </a:solidFill>
            </a:endParaRPr>
          </a:p>
        </p:txBody>
      </p:sp>
      <p:sp>
        <p:nvSpPr>
          <p:cNvPr id="8" name="文本框 7"/>
          <p:cNvSpPr txBox="1"/>
          <p:nvPr/>
        </p:nvSpPr>
        <p:spPr>
          <a:xfrm>
            <a:off x="5000811" y="789651"/>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zh-CN" sz="1800" b="1" kern="100" dirty="0">
                <a:solidFill>
                  <a:schemeClr val="accent2"/>
                </a:solidFill>
                <a:effectLst/>
                <a:ea typeface="宋体" panose="02010600030101010101" pitchFamily="2" charset="-122"/>
                <a:cs typeface="Times New Roman" panose="02020603050405020304" pitchFamily="18" charset="0"/>
              </a:rPr>
              <a:t>是否采用了</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zh-CN" sz="1800" b="1" kern="100" dirty="0">
                <a:solidFill>
                  <a:schemeClr val="accent2"/>
                </a:solidFill>
                <a:effectLst/>
                <a:ea typeface="宋体" panose="02010600030101010101" pitchFamily="2" charset="-122"/>
                <a:cs typeface="Times New Roman" panose="02020603050405020304" pitchFamily="18" charset="0"/>
              </a:rPr>
              <a:t>工具绘制了</a:t>
            </a:r>
            <a:r>
              <a:rPr lang="en-US" altLang="zh-CN" sz="1800" b="1" kern="100" dirty="0">
                <a:solidFill>
                  <a:schemeClr val="accent2"/>
                </a:solidFill>
                <a:effectLst/>
                <a:ea typeface="宋体" panose="02010600030101010101" pitchFamily="2" charset="-122"/>
                <a:cs typeface="Times New Roman" panose="02020603050405020304" pitchFamily="18" charset="0"/>
              </a:rPr>
              <a:t>GANTT</a:t>
            </a:r>
            <a:r>
              <a:rPr lang="zh-CN" altLang="zh-CN" sz="1800" b="1" kern="100" dirty="0">
                <a:solidFill>
                  <a:schemeClr val="accent2"/>
                </a:solidFill>
                <a:effectLst/>
                <a:ea typeface="宋体" panose="02010600030101010101" pitchFamily="2" charset="-122"/>
                <a:cs typeface="Times New Roman" panose="02020603050405020304" pitchFamily="18" charset="0"/>
              </a:rPr>
              <a:t>图？是否准确？在相应的网络图中，是否明确了里程碑？</a:t>
            </a:r>
            <a:endParaRPr lang="zh-CN" altLang="en-US" dirty="0">
              <a:solidFill>
                <a:schemeClr val="accent2"/>
              </a:solidFill>
            </a:endParaRPr>
          </a:p>
        </p:txBody>
      </p:sp>
      <p:pic>
        <p:nvPicPr>
          <p:cNvPr id="2" name="图片 1"/>
          <p:cNvPicPr>
            <a:picLocks noChangeAspect="1"/>
          </p:cNvPicPr>
          <p:nvPr/>
        </p:nvPicPr>
        <p:blipFill>
          <a:blip r:embed="rId1"/>
          <a:stretch>
            <a:fillRect/>
          </a:stretch>
        </p:blipFill>
        <p:spPr>
          <a:xfrm>
            <a:off x="645795" y="1435735"/>
            <a:ext cx="5435600" cy="4792345"/>
          </a:xfrm>
          <a:prstGeom prst="rect">
            <a:avLst/>
          </a:prstGeom>
        </p:spPr>
      </p:pic>
      <p:pic>
        <p:nvPicPr>
          <p:cNvPr id="5" name="图片 4"/>
          <p:cNvPicPr>
            <a:picLocks noChangeAspect="1"/>
          </p:cNvPicPr>
          <p:nvPr/>
        </p:nvPicPr>
        <p:blipFill>
          <a:blip r:embed="rId2"/>
          <a:stretch>
            <a:fillRect/>
          </a:stretch>
        </p:blipFill>
        <p:spPr>
          <a:xfrm>
            <a:off x="5368290" y="4146550"/>
            <a:ext cx="6249670" cy="2081530"/>
          </a:xfrm>
          <a:prstGeom prst="rect">
            <a:avLst/>
          </a:prstGeom>
        </p:spPr>
      </p:pic>
      <p:pic>
        <p:nvPicPr>
          <p:cNvPr id="9" name="图片 8"/>
          <p:cNvPicPr>
            <a:picLocks noChangeAspect="1"/>
          </p:cNvPicPr>
          <p:nvPr/>
        </p:nvPicPr>
        <p:blipFill>
          <a:blip r:embed="rId3"/>
          <a:stretch>
            <a:fillRect/>
          </a:stretch>
        </p:blipFill>
        <p:spPr>
          <a:xfrm>
            <a:off x="5862320" y="3841750"/>
            <a:ext cx="5646420" cy="304800"/>
          </a:xfrm>
          <a:prstGeom prst="rect">
            <a:avLst/>
          </a:prstGeom>
        </p:spPr>
      </p:pic>
      <p:pic>
        <p:nvPicPr>
          <p:cNvPr id="10" name="图片 9"/>
          <p:cNvPicPr>
            <a:picLocks noChangeAspect="1"/>
          </p:cNvPicPr>
          <p:nvPr/>
        </p:nvPicPr>
        <p:blipFill>
          <a:blip r:embed="rId4"/>
          <a:stretch>
            <a:fillRect/>
          </a:stretch>
        </p:blipFill>
        <p:spPr>
          <a:xfrm>
            <a:off x="10899775" y="3383915"/>
            <a:ext cx="608965" cy="511810"/>
          </a:xfrm>
          <a:prstGeom prst="rect">
            <a:avLst/>
          </a:prstGeom>
        </p:spPr>
      </p:pic>
      <p:sp>
        <p:nvSpPr>
          <p:cNvPr id="12" name="文本框 11"/>
          <p:cNvSpPr txBox="1"/>
          <p:nvPr/>
        </p:nvSpPr>
        <p:spPr>
          <a:xfrm>
            <a:off x="6049645" y="2461895"/>
            <a:ext cx="5459730" cy="922020"/>
          </a:xfrm>
          <a:prstGeom prst="rect">
            <a:avLst/>
          </a:prstGeom>
          <a:noFill/>
        </p:spPr>
        <p:txBody>
          <a:bodyPr wrap="square">
            <a:spAutoFit/>
          </a:bodyPr>
          <a:p>
            <a:r>
              <a:rPr lang="zh-CN" altLang="en-US" sz="1800" b="1" kern="100" dirty="0">
                <a:solidFill>
                  <a:schemeClr val="accent2"/>
                </a:solidFill>
                <a:effectLst/>
                <a:ea typeface="宋体" panose="02010600030101010101" pitchFamily="2" charset="-122"/>
                <a:cs typeface="Times New Roman" panose="02020603050405020304" pitchFamily="18" charset="0"/>
              </a:rPr>
              <a:t>条目</a:t>
            </a:r>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en-US" sz="1800" b="1" kern="100" dirty="0">
                <a:solidFill>
                  <a:schemeClr val="accent2"/>
                </a:solidFill>
                <a:effectLst/>
                <a:ea typeface="宋体" panose="02010600030101010101" pitchFamily="2" charset="-122"/>
                <a:cs typeface="Times New Roman" panose="02020603050405020304" pitchFamily="18" charset="0"/>
              </a:rPr>
              <a:t>自评：差</a:t>
            </a:r>
            <a:endParaRPr lang="zh-CN" altLang="en-US" sz="1800" b="1" kern="100" dirty="0">
              <a:solidFill>
                <a:schemeClr val="accent2"/>
              </a:solidFill>
              <a:effectLst/>
              <a:ea typeface="宋体" panose="02010600030101010101" pitchFamily="2" charset="-122"/>
              <a:cs typeface="Times New Roman" panose="02020603050405020304" pitchFamily="18" charset="0"/>
            </a:endParaRPr>
          </a:p>
          <a:p>
            <a:r>
              <a:rPr lang="zh-CN" altLang="en-US" sz="1800" b="1" kern="100" dirty="0">
                <a:solidFill>
                  <a:schemeClr val="accent2"/>
                </a:solidFill>
                <a:effectLst/>
                <a:ea typeface="宋体" panose="02010600030101010101" pitchFamily="2" charset="-122"/>
                <a:cs typeface="Times New Roman" panose="02020603050405020304" pitchFamily="18" charset="0"/>
              </a:rPr>
              <a:t>使用</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en-US" sz="1800" b="1" kern="100" dirty="0">
                <a:solidFill>
                  <a:schemeClr val="accent2"/>
                </a:solidFill>
                <a:effectLst/>
                <a:ea typeface="宋体" panose="02010600030101010101" pitchFamily="2" charset="-122"/>
                <a:cs typeface="Times New Roman" panose="02020603050405020304" pitchFamily="18" charset="0"/>
              </a:rPr>
              <a:t>绘制甘特图。不太准确。</a:t>
            </a:r>
            <a:endParaRPr lang="zh-CN" altLang="en-US" sz="1800" b="1" kern="100" dirty="0">
              <a:solidFill>
                <a:schemeClr val="accent2"/>
              </a:solidFill>
              <a:effectLst/>
              <a:ea typeface="宋体" panose="02010600030101010101" pitchFamily="2" charset="-122"/>
              <a:cs typeface="Times New Roman" panose="02020603050405020304" pitchFamily="18" charset="0"/>
            </a:endParaRPr>
          </a:p>
          <a:p>
            <a:r>
              <a:rPr lang="zh-CN" altLang="en-US" sz="1800" b="1" kern="100" dirty="0">
                <a:solidFill>
                  <a:schemeClr val="accent2"/>
                </a:solidFill>
                <a:effectLst/>
                <a:ea typeface="宋体" panose="02010600030101010101" pitchFamily="2" charset="-122"/>
                <a:cs typeface="Times New Roman" panose="02020603050405020304" pitchFamily="18" charset="0"/>
              </a:rPr>
              <a:t>网络图中明确了里程碑。</a:t>
            </a:r>
            <a:endParaRPr lang="zh-CN" altLang="en-US" sz="1800" b="1" kern="100" dirty="0">
              <a:solidFill>
                <a:schemeClr val="accent2"/>
              </a:solidFill>
              <a:effectLst/>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289290" y="5487670"/>
            <a:ext cx="3284220" cy="746760"/>
          </a:xfrm>
          <a:prstGeom prst="rect">
            <a:avLst/>
          </a:prstGeom>
        </p:spPr>
      </p:pic>
      <p:pic>
        <p:nvPicPr>
          <p:cNvPr id="3" name="图片 2"/>
          <p:cNvPicPr>
            <a:picLocks noChangeAspect="1"/>
          </p:cNvPicPr>
          <p:nvPr/>
        </p:nvPicPr>
        <p:blipFill>
          <a:blip r:embed="rId2"/>
          <a:stretch>
            <a:fillRect/>
          </a:stretch>
        </p:blipFill>
        <p:spPr>
          <a:xfrm>
            <a:off x="646430" y="1435100"/>
            <a:ext cx="7642860" cy="4799330"/>
          </a:xfrm>
          <a:prstGeom prst="rect">
            <a:avLst/>
          </a:prstGeom>
        </p:spPr>
      </p:pic>
      <p:sp>
        <p:nvSpPr>
          <p:cNvPr id="4" name="文本框 3"/>
          <p:cNvSpPr txBox="1"/>
          <p:nvPr/>
        </p:nvSpPr>
        <p:spPr>
          <a:xfrm>
            <a:off x="1326554" y="749919"/>
            <a:ext cx="3521670" cy="461665"/>
          </a:xfrm>
          <a:prstGeom prst="rect">
            <a:avLst/>
          </a:prstGeom>
          <a:noFill/>
        </p:spPr>
        <p:txBody>
          <a:bodyPr wrap="none" rtlCol="0">
            <a:spAutoFit/>
          </a:bodyPr>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34415" y="2086610"/>
            <a:ext cx="4898390" cy="2306955"/>
          </a:xfrm>
          <a:prstGeom prst="rect">
            <a:avLst/>
          </a:prstGeom>
          <a:noFill/>
        </p:spPr>
        <p:txBody>
          <a:bodyPr wrap="square" rtlCol="0">
            <a:spAutoFit/>
          </a:bodyPr>
          <a:lstStyle/>
          <a:p>
            <a:r>
              <a:rPr lang="zh-CN" altLang="en-US" b="1" dirty="0">
                <a:solidFill>
                  <a:srgbClr val="FF0000"/>
                </a:solidFill>
              </a:rPr>
              <a:t>条目</a:t>
            </a:r>
            <a:r>
              <a:rPr lang="en-US" altLang="zh-CN" b="1" dirty="0">
                <a:solidFill>
                  <a:srgbClr val="FF0000"/>
                </a:solidFill>
              </a:rPr>
              <a:t>13</a:t>
            </a:r>
            <a:r>
              <a:rPr lang="zh-CN" altLang="en-US" b="1" dirty="0">
                <a:solidFill>
                  <a:srgbClr val="FF0000"/>
                </a:solidFill>
              </a:rPr>
              <a:t>自评：差</a:t>
            </a:r>
            <a:endParaRPr lang="zh-CN" altLang="en-US" b="1" dirty="0">
              <a:solidFill>
                <a:srgbClr val="FF0000"/>
              </a:solidFill>
            </a:endParaRPr>
          </a:p>
          <a:p>
            <a:r>
              <a:rPr lang="zh-CN" altLang="en-US" b="1" dirty="0">
                <a:solidFill>
                  <a:srgbClr val="FF0000"/>
                </a:solidFill>
              </a:rPr>
              <a:t>略有偏差，因为甘特图确实过于灵敏，很多文档一直在进行版本更迭，很难时间不冲突，而且在现实情况中，确实在休息日需要工作，不可能满足甘特图对于工作日和工时的规定。</a:t>
            </a:r>
            <a:endParaRPr lang="zh-CN" altLang="en-US" b="1" dirty="0">
              <a:solidFill>
                <a:srgbClr val="FF0000"/>
              </a:solidFill>
            </a:endParaRPr>
          </a:p>
          <a:p>
            <a:r>
              <a:rPr lang="zh-CN" altLang="en-US" b="1" dirty="0">
                <a:solidFill>
                  <a:srgbClr val="FF0000"/>
                </a:solidFill>
              </a:rPr>
              <a:t>有少量的过载情况。但是整体资源分配比较均匀。每个阶段后都会有根据项目进度与评审反馈进行甘特图的调整。</a:t>
            </a:r>
            <a:endParaRPr lang="zh-CN" altLang="en-US" b="1" dirty="0">
              <a:solidFill>
                <a:srgbClr val="FF0000"/>
              </a:solidFill>
            </a:endParaRPr>
          </a:p>
        </p:txBody>
      </p:sp>
      <p:sp>
        <p:nvSpPr>
          <p:cNvPr id="7" name="文本框 6"/>
          <p:cNvSpPr txBox="1"/>
          <p:nvPr/>
        </p:nvSpPr>
        <p:spPr>
          <a:xfrm>
            <a:off x="4955959" y="749919"/>
            <a:ext cx="6094520" cy="645160"/>
          </a:xfrm>
          <a:prstGeom prst="rect">
            <a:avLst/>
          </a:prstGeom>
          <a:noFill/>
        </p:spPr>
        <p:txBody>
          <a:bodyPr wrap="square">
            <a:spAutoFit/>
          </a:bodyPr>
          <a:lstStyle/>
          <a:p>
            <a:r>
              <a:rPr lang="en-US" altLang="zh-CN" b="1" dirty="0">
                <a:solidFill>
                  <a:schemeClr val="accent2"/>
                </a:solidFill>
              </a:rPr>
              <a:t>13.	</a:t>
            </a:r>
            <a:r>
              <a:rPr lang="zh-CN" altLang="en-US" b="1" dirty="0">
                <a:solidFill>
                  <a:schemeClr val="accent2"/>
                </a:solidFill>
              </a:rPr>
              <a:t>最终的计划中是否存在与实际情况的偏差？是否有资源分配不平均或人员过载的情况？为什么？</a:t>
            </a:r>
            <a:endParaRPr lang="zh-CN" altLang="en-US" b="1" dirty="0">
              <a:solidFill>
                <a:schemeClr val="accent2"/>
              </a:solidFill>
            </a:endParaRPr>
          </a:p>
        </p:txBody>
      </p:sp>
      <p:pic>
        <p:nvPicPr>
          <p:cNvPr id="3" name="图片 2"/>
          <p:cNvPicPr>
            <a:picLocks noChangeAspect="1"/>
          </p:cNvPicPr>
          <p:nvPr/>
        </p:nvPicPr>
        <p:blipFill>
          <a:blip r:embed="rId1"/>
          <a:stretch>
            <a:fillRect/>
          </a:stretch>
        </p:blipFill>
        <p:spPr>
          <a:xfrm>
            <a:off x="756285" y="5352415"/>
            <a:ext cx="10707370" cy="1263015"/>
          </a:xfrm>
          <a:prstGeom prst="rect">
            <a:avLst/>
          </a:prstGeom>
        </p:spPr>
      </p:pic>
      <p:pic>
        <p:nvPicPr>
          <p:cNvPr id="5" name="图片 4"/>
          <p:cNvPicPr>
            <a:picLocks noChangeAspect="1"/>
          </p:cNvPicPr>
          <p:nvPr/>
        </p:nvPicPr>
        <p:blipFill>
          <a:blip r:embed="rId2"/>
          <a:stretch>
            <a:fillRect/>
          </a:stretch>
        </p:blipFill>
        <p:spPr>
          <a:xfrm>
            <a:off x="5671820" y="2086610"/>
            <a:ext cx="5777865" cy="326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683789" y="1670339"/>
            <a:ext cx="8026400" cy="368300"/>
          </a:xfrm>
          <a:prstGeom prst="rect">
            <a:avLst/>
          </a:prstGeom>
          <a:noFill/>
        </p:spPr>
        <p:txBody>
          <a:bodyPr wrap="square" rtlCol="0">
            <a:spAutoFit/>
          </a:bodyPr>
          <a:lstStyle/>
          <a:p>
            <a:pPr lvl="0" algn="l">
              <a:buClrTx/>
              <a:buSzTx/>
              <a:buFontTx/>
            </a:pPr>
            <a:r>
              <a:rPr lang="en-US" altLang="zh-CN" b="1" dirty="0">
                <a:solidFill>
                  <a:schemeClr val="accent2"/>
                </a:solidFill>
                <a:sym typeface="+mn-ea"/>
              </a:rPr>
              <a:t>条目</a:t>
            </a:r>
            <a:r>
              <a:rPr lang="en-US" altLang="zh-CN" b="1" dirty="0">
                <a:solidFill>
                  <a:schemeClr val="accent2"/>
                </a:solidFill>
                <a:sym typeface="+mn-ea"/>
              </a:rPr>
              <a:t>12</a:t>
            </a:r>
            <a:r>
              <a:rPr lang="en-US" altLang="zh-CN" b="1" dirty="0">
                <a:solidFill>
                  <a:schemeClr val="accent2"/>
                </a:solidFill>
                <a:sym typeface="+mn-ea"/>
              </a:rPr>
              <a:t>自评：</a:t>
            </a:r>
            <a:r>
              <a:rPr lang="en-US" altLang="zh-CN" b="1" dirty="0">
                <a:solidFill>
                  <a:schemeClr val="accent2"/>
                </a:solidFill>
                <a:sym typeface="+mn-ea"/>
              </a:rPr>
              <a:t>包含了项目计划的必要的子计划，参照</a:t>
            </a:r>
            <a:r>
              <a:rPr lang="en-US" altLang="zh-CN" b="1" dirty="0">
                <a:solidFill>
                  <a:schemeClr val="accent2"/>
                </a:solidFill>
                <a:sym typeface="+mn-ea"/>
              </a:rPr>
              <a:t>PMBOK</a:t>
            </a:r>
            <a:endParaRPr lang="en-US" altLang="zh-CN" b="1" dirty="0">
              <a:solidFill>
                <a:schemeClr val="accent2"/>
              </a:solidFill>
              <a:sym typeface="+mn-ea"/>
            </a:endParaRPr>
          </a:p>
        </p:txBody>
      </p:sp>
      <p:sp>
        <p:nvSpPr>
          <p:cNvPr id="8" name="文本框 7"/>
          <p:cNvSpPr txBox="1"/>
          <p:nvPr/>
        </p:nvSpPr>
        <p:spPr>
          <a:xfrm>
            <a:off x="1326554" y="2572480"/>
            <a:ext cx="3187269" cy="2031325"/>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/[S0]</a:t>
            </a:r>
            <a:r>
              <a:rPr lang="zh-CN" altLang="en-US" dirty="0">
                <a:hlinkClick r:id="rId1"/>
              </a:rPr>
              <a:t>软件需求工程项目计划</a:t>
            </a:r>
            <a:r>
              <a:rPr lang="en-US" altLang="zh-CN" dirty="0">
                <a:hlinkClick r:id="rId1"/>
              </a:rPr>
              <a:t>/</a:t>
            </a:r>
            <a:r>
              <a:rPr lang="zh-CN" altLang="en-US" dirty="0">
                <a:hlinkClick r:id="rId1"/>
              </a:rPr>
              <a:t>项目子计划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7" name="文本框 6"/>
          <p:cNvSpPr txBox="1"/>
          <p:nvPr/>
        </p:nvSpPr>
        <p:spPr>
          <a:xfrm>
            <a:off x="4770926" y="749919"/>
            <a:ext cx="6094520" cy="645160"/>
          </a:xfrm>
          <a:prstGeom prst="rect">
            <a:avLst/>
          </a:prstGeom>
          <a:noFill/>
        </p:spPr>
        <p:txBody>
          <a:bodyPr wrap="square">
            <a:spAutoFit/>
          </a:bodyPr>
          <a:lstStyle/>
          <a:p>
            <a:r>
              <a:rPr lang="en-US" altLang="zh-CN" b="1" dirty="0">
                <a:solidFill>
                  <a:schemeClr val="accent2"/>
                </a:solidFill>
              </a:rPr>
              <a:t>12.	</a:t>
            </a:r>
            <a:r>
              <a:rPr lang="zh-CN" altLang="en-US" b="1" dirty="0">
                <a:solidFill>
                  <a:schemeClr val="accent2"/>
                </a:solidFill>
              </a:rPr>
              <a:t>需求计划中是否包含了项目计划的必要子计划？比如：风险、人力资源、预算等等</a:t>
            </a:r>
            <a:endParaRPr lang="zh-CN" altLang="en-US" b="1" dirty="0">
              <a:solidFill>
                <a:schemeClr val="accent2"/>
              </a:solidFill>
            </a:endParaRPr>
          </a:p>
        </p:txBody>
      </p:sp>
      <p:pic>
        <p:nvPicPr>
          <p:cNvPr id="2" name="图片 1"/>
          <p:cNvPicPr>
            <a:picLocks noChangeAspect="1"/>
          </p:cNvPicPr>
          <p:nvPr/>
        </p:nvPicPr>
        <p:blipFill>
          <a:blip r:embed="rId2"/>
          <a:stretch>
            <a:fillRect/>
          </a:stretch>
        </p:blipFill>
        <p:spPr>
          <a:xfrm>
            <a:off x="4513580" y="2376805"/>
            <a:ext cx="6591300" cy="2423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endParaRPr lang="zh-CN" altLang="en-US" dirty="0"/>
            </a:p>
          </p:txBody>
        </p:sp>
      </p:grpSp>
      <p:grpSp>
        <p:nvGrpSpPr>
          <p:cNvPr id="29" name="组合 16"/>
          <p:cNvGrpSpPr/>
          <p:nvPr/>
        </p:nvGrpSpPr>
        <p:grpSpPr>
          <a:xfrm>
            <a:off x="6505076" y="5593342"/>
            <a:ext cx="4232781" cy="619519"/>
            <a:chOff x="3606800" y="1689100"/>
            <a:chExt cx="4598871"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endParaRPr lang="zh-CN" altLang="en-US" dirty="0"/>
            </a:p>
          </p:txBody>
        </p:sp>
      </p:grpSp>
      <p:grpSp>
        <p:nvGrpSpPr>
          <p:cNvPr id="32" name="组合 16"/>
          <p:cNvGrpSpPr/>
          <p:nvPr/>
        </p:nvGrpSpPr>
        <p:grpSpPr>
          <a:xfrm>
            <a:off x="6505075" y="3459742"/>
            <a:ext cx="2395648" cy="619519"/>
            <a:chOff x="3606800" y="1689100"/>
            <a:chExt cx="2602845" cy="673100"/>
          </a:xfrm>
        </p:grpSpPr>
        <p:sp>
          <p:nvSpPr>
            <p:cNvPr id="33"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endParaRPr lang="zh-CN" altLang="en-US" dirty="0"/>
            </a:p>
          </p:txBody>
        </p:sp>
      </p:grpSp>
      <p:grpSp>
        <p:nvGrpSpPr>
          <p:cNvPr id="35" name="组合 16"/>
          <p:cNvGrpSpPr/>
          <p:nvPr/>
        </p:nvGrpSpPr>
        <p:grpSpPr>
          <a:xfrm>
            <a:off x="6471377" y="2392942"/>
            <a:ext cx="2395648" cy="619519"/>
            <a:chOff x="3606800" y="1689100"/>
            <a:chExt cx="2602846"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endParaRPr lang="zh-CN" altLang="en-US" dirty="0"/>
            </a:p>
          </p:txBody>
        </p:sp>
      </p:grpSp>
      <p:grpSp>
        <p:nvGrpSpPr>
          <p:cNvPr id="38" name="组合 16"/>
          <p:cNvGrpSpPr/>
          <p:nvPr/>
        </p:nvGrpSpPr>
        <p:grpSpPr>
          <a:xfrm>
            <a:off x="6459402" y="1325850"/>
            <a:ext cx="4922266" cy="619519"/>
            <a:chOff x="3606800" y="1689100"/>
            <a:chExt cx="5347988"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398510" y="4774565"/>
            <a:ext cx="3469005" cy="1753235"/>
          </a:xfrm>
          <a:prstGeom prst="rect">
            <a:avLst/>
          </a:prstGeom>
          <a:solidFill>
            <a:schemeClr val="bg1"/>
          </a:solidFill>
        </p:spPr>
        <p:txBody>
          <a:bodyPr wrap="square">
            <a:spAutoFit/>
          </a:bodyPr>
          <a:p>
            <a:r>
              <a:rPr lang="en-US" altLang="zh-CN" dirty="0">
                <a:hlinkClick r:id="rId1"/>
              </a:rPr>
              <a:t>Community-Group-</a:t>
            </a:r>
            <a:r>
              <a:rPr lang="en-US" altLang="zh-CN" dirty="0" err="1">
                <a:hlinkClick r:id="rId1"/>
              </a:rPr>
              <a:t>Purchase_Project</a:t>
            </a:r>
            <a:r>
              <a:rPr lang="en-US" altLang="zh-CN" dirty="0">
                <a:hlinkClick r:id="rId1"/>
              </a:rPr>
              <a:t>/[S1]</a:t>
            </a:r>
            <a:r>
              <a:rPr lang="zh-CN" altLang="en-US" dirty="0">
                <a:hlinkClick r:id="rId1"/>
              </a:rPr>
              <a:t>软件需求获取</a:t>
            </a:r>
            <a:r>
              <a:rPr lang="en-US" altLang="zh-CN" dirty="0">
                <a:hlinkClick r:id="rId1"/>
              </a:rPr>
              <a:t>/word</a:t>
            </a:r>
            <a:r>
              <a:rPr lang="zh-CN" altLang="en-US" dirty="0">
                <a:hlinkClick r:id="rId1"/>
              </a:rPr>
              <a:t>文档</a:t>
            </a:r>
            <a:r>
              <a:rPr lang="en-US" altLang="zh-CN" dirty="0">
                <a:hlinkClick r:id="rId1"/>
              </a:rPr>
              <a:t>/</a:t>
            </a:r>
            <a:r>
              <a:rPr lang="zh-CN" altLang="en-US" dirty="0">
                <a:hlinkClick r:id="rId1"/>
              </a:rPr>
              <a:t>愿景与范围文档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10" name="文本框 9"/>
          <p:cNvSpPr txBox="1"/>
          <p:nvPr/>
        </p:nvSpPr>
        <p:spPr>
          <a:xfrm>
            <a:off x="8607425" y="4129405"/>
            <a:ext cx="1998980" cy="645160"/>
          </a:xfrm>
          <a:prstGeom prst="rect">
            <a:avLst/>
          </a:prstGeom>
          <a:solidFill>
            <a:schemeClr val="bg1"/>
          </a:solidFill>
        </p:spPr>
        <p:txBody>
          <a:bodyPr wrap="square" rtlCol="0">
            <a:spAutoFit/>
          </a:bodyPr>
          <a:p>
            <a:r>
              <a:rPr lang="zh-CN" altLang="en-US" dirty="0"/>
              <a:t>愿景与范围文档</a:t>
            </a:r>
            <a:endParaRPr lang="zh-CN" altLang="en-US" dirty="0"/>
          </a:p>
          <a:p>
            <a:r>
              <a:rPr lang="zh-CN" altLang="en-US" dirty="0"/>
              <a:t>网上找的模板</a:t>
            </a:r>
            <a:endParaRPr lang="zh-CN" altLang="en-US" dirty="0"/>
          </a:p>
        </p:txBody>
      </p:sp>
      <p:pic>
        <p:nvPicPr>
          <p:cNvPr id="11" name="图片 10"/>
          <p:cNvPicPr>
            <a:picLocks noChangeAspect="1"/>
          </p:cNvPicPr>
          <p:nvPr/>
        </p:nvPicPr>
        <p:blipFill>
          <a:blip r:embed="rId2"/>
          <a:stretch>
            <a:fillRect/>
          </a:stretch>
        </p:blipFill>
        <p:spPr>
          <a:xfrm>
            <a:off x="614680" y="1391920"/>
            <a:ext cx="7879080" cy="5135880"/>
          </a:xfrm>
          <a:prstGeom prst="rect">
            <a:avLst/>
          </a:prstGeom>
        </p:spPr>
      </p:pic>
      <p:pic>
        <p:nvPicPr>
          <p:cNvPr id="1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56985" y="885190"/>
            <a:ext cx="5135880" cy="3244215"/>
          </a:xfrm>
          <a:prstGeom prst="rect">
            <a:avLst/>
          </a:prstGeom>
          <a:noFill/>
          <a:ln>
            <a:noFill/>
          </a:ln>
        </p:spPr>
      </p:pic>
      <p:sp>
        <p:nvSpPr>
          <p:cNvPr id="8" name="文本框 7"/>
          <p:cNvSpPr txBox="1"/>
          <p:nvPr/>
        </p:nvSpPr>
        <p:spPr>
          <a:xfrm>
            <a:off x="4644390" y="749935"/>
            <a:ext cx="6154420" cy="645160"/>
          </a:xfrm>
          <a:prstGeom prst="rect">
            <a:avLst/>
          </a:prstGeom>
          <a:noFill/>
        </p:spPr>
        <p:txBody>
          <a:bodyPr wrap="square">
            <a:spAutoFit/>
          </a:bodyPr>
          <a:lstStyle/>
          <a:p>
            <a:r>
              <a:rPr lang="en-US" altLang="zh-CN" b="1" dirty="0">
                <a:solidFill>
                  <a:schemeClr val="accent2"/>
                </a:solidFill>
              </a:rPr>
              <a:t>14.</a:t>
            </a:r>
            <a:r>
              <a:rPr lang="zh-CN" altLang="en-US" b="1" dirty="0">
                <a:solidFill>
                  <a:schemeClr val="accent2"/>
                </a:solidFill>
              </a:rPr>
              <a:t>是否提交了</a:t>
            </a:r>
            <a:r>
              <a:rPr lang="en-US" altLang="zh-CN" b="1" dirty="0">
                <a:solidFill>
                  <a:schemeClr val="accent2"/>
                </a:solidFill>
              </a:rPr>
              <a:t>Vision &amp; Scope</a:t>
            </a:r>
            <a:r>
              <a:rPr lang="zh-CN" altLang="en-US" b="1" dirty="0">
                <a:solidFill>
                  <a:schemeClr val="accent2"/>
                </a:solidFill>
              </a:rPr>
              <a:t>文档？是否采用了</a:t>
            </a:r>
            <a:r>
              <a:rPr lang="en-US" altLang="zh-CN" b="1" dirty="0">
                <a:solidFill>
                  <a:schemeClr val="accent2"/>
                </a:solidFill>
              </a:rPr>
              <a:t>Context Diagram</a:t>
            </a:r>
            <a:r>
              <a:rPr lang="zh-CN" altLang="en-US" b="1" dirty="0">
                <a:solidFill>
                  <a:schemeClr val="accent2"/>
                </a:solidFill>
              </a:rPr>
              <a:t>？内容是否完整？ </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26554" y="749919"/>
            <a:ext cx="2351926" cy="461665"/>
          </a:xfrm>
          <a:prstGeom prst="rect">
            <a:avLst/>
          </a:prstGeom>
          <a:noFill/>
        </p:spPr>
        <p:txBody>
          <a:bodyPr wrap="none" rtlCol="0">
            <a:spAutoFit/>
          </a:bodyPr>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460375" y="4685665"/>
            <a:ext cx="5567680" cy="1555750"/>
          </a:xfrm>
          <a:prstGeom prst="rect">
            <a:avLst/>
          </a:prstGeom>
        </p:spPr>
      </p:pic>
      <p:sp>
        <p:nvSpPr>
          <p:cNvPr id="14" name="文本框 13"/>
          <p:cNvSpPr txBox="1"/>
          <p:nvPr/>
        </p:nvSpPr>
        <p:spPr>
          <a:xfrm>
            <a:off x="5106035" y="593090"/>
            <a:ext cx="5333365" cy="92202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14</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愿景范围文档在发布后的更新经过再次确认。</a:t>
            </a:r>
            <a:endParaRPr lang="zh-CN" altLang="en-US" b="1" dirty="0">
              <a:solidFill>
                <a:schemeClr val="accent2"/>
              </a:solidFill>
            </a:endParaRPr>
          </a:p>
          <a:p>
            <a:r>
              <a:rPr lang="zh-CN" altLang="en-US" b="1" dirty="0">
                <a:solidFill>
                  <a:schemeClr val="accent2"/>
                </a:solidFill>
              </a:rPr>
              <a:t>内容完整，有上下文图和特性树 </a:t>
            </a:r>
            <a:endParaRPr lang="zh-CN" altLang="en-US" b="1" dirty="0">
              <a:solidFill>
                <a:schemeClr val="accent2"/>
              </a:solidFill>
            </a:endParaRPr>
          </a:p>
        </p:txBody>
      </p:sp>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60375" y="1787843"/>
            <a:ext cx="5274310" cy="2964815"/>
          </a:xfrm>
          <a:prstGeom prst="rect">
            <a:avLst/>
          </a:prstGeom>
          <a:noFill/>
          <a:ln>
            <a:noFill/>
          </a:ln>
        </p:spPr>
      </p:pic>
      <p:pic>
        <p:nvPicPr>
          <p:cNvPr id="6" name="图片 5"/>
          <p:cNvPicPr>
            <a:picLocks noChangeAspect="1"/>
          </p:cNvPicPr>
          <p:nvPr/>
        </p:nvPicPr>
        <p:blipFill>
          <a:blip r:embed="rId3"/>
          <a:stretch>
            <a:fillRect/>
          </a:stretch>
        </p:blipFill>
        <p:spPr>
          <a:xfrm>
            <a:off x="5349240" y="1515110"/>
            <a:ext cx="4063365" cy="3237865"/>
          </a:xfrm>
          <a:prstGeom prst="rect">
            <a:avLst/>
          </a:prstGeom>
        </p:spPr>
      </p:pic>
      <p:pic>
        <p:nvPicPr>
          <p:cNvPr id="5" name="图片 4"/>
          <p:cNvPicPr>
            <a:picLocks noChangeAspect="1"/>
          </p:cNvPicPr>
          <p:nvPr/>
        </p:nvPicPr>
        <p:blipFill>
          <a:blip r:embed="rId4"/>
          <a:stretch>
            <a:fillRect/>
          </a:stretch>
        </p:blipFill>
        <p:spPr>
          <a:xfrm>
            <a:off x="8051165" y="1515110"/>
            <a:ext cx="367474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63782" y="4650662"/>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/[S1]</a:t>
            </a:r>
            <a:r>
              <a:rPr lang="zh-CN" altLang="en-US" dirty="0">
                <a:hlinkClick r:id="rId1"/>
              </a:rPr>
              <a:t>软件需求获取</a:t>
            </a:r>
            <a:r>
              <a:rPr lang="en-US" altLang="zh-CN" dirty="0">
                <a:hlinkClick r:id="rId1"/>
              </a:rPr>
              <a:t>/word</a:t>
            </a:r>
            <a:r>
              <a:rPr lang="zh-CN" altLang="en-US" dirty="0">
                <a:hlinkClick r:id="rId1"/>
              </a:rPr>
              <a:t>文档</a:t>
            </a:r>
            <a:r>
              <a:rPr lang="en-US" altLang="zh-CN" dirty="0">
                <a:hlinkClick r:id="rId1"/>
              </a:rPr>
              <a:t>/</a:t>
            </a:r>
            <a:r>
              <a:rPr lang="zh-CN" altLang="en-US" dirty="0">
                <a:hlinkClick r:id="rId1"/>
              </a:rPr>
              <a:t>用户群划分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graphicFrame>
        <p:nvGraphicFramePr>
          <p:cNvPr id="3" name="表格 2"/>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gridCol w="413343"/>
                <a:gridCol w="565881"/>
                <a:gridCol w="2525644"/>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bl>
          </a:graphicData>
        </a:graphic>
      </p:graphicFrame>
      <p:sp>
        <p:nvSpPr>
          <p:cNvPr id="6" name="文本框 5"/>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endParaRPr lang="zh-CN" altLang="en-US" dirty="0"/>
          </a:p>
        </p:txBody>
      </p:sp>
      <p:graphicFrame>
        <p:nvGraphicFramePr>
          <p:cNvPr id="10" name="对象 9"/>
          <p:cNvGraphicFramePr>
            <a:graphicFrameLocks noChangeAspect="1"/>
          </p:cNvGraphicFramePr>
          <p:nvPr/>
        </p:nvGraphicFramePr>
        <p:xfrm>
          <a:off x="4562798" y="1095951"/>
          <a:ext cx="2106612" cy="3459993"/>
        </p:xfrm>
        <a:graphic>
          <a:graphicData uri="http://schemas.openxmlformats.org/presentationml/2006/ole">
            <mc:AlternateContent xmlns:mc="http://schemas.openxmlformats.org/markup-compatibility/2006">
              <mc:Choice xmlns:v="urn:schemas-microsoft-com:vml" Requires="v">
                <p:oleObj spid="_x0000_s2" name="Document" r:id="rId2" imgW="5276215" imgH="8665210" progId="Word.Document.8">
                  <p:embed/>
                </p:oleObj>
              </mc:Choice>
              <mc:Fallback>
                <p:oleObj name="Document" r:id="rId2" imgW="5276215" imgH="8665210" progId="Word.Document.8">
                  <p:embed/>
                  <p:pic>
                    <p:nvPicPr>
                      <p:cNvPr id="0" name="图片 -1"/>
                      <p:cNvPicPr/>
                      <p:nvPr/>
                    </p:nvPicPr>
                    <p:blipFill>
                      <a:blip r:embed="rId3"/>
                      <a:stretch>
                        <a:fillRect/>
                      </a:stretch>
                    </p:blipFill>
                    <p:spPr>
                      <a:xfrm>
                        <a:off x="4562798" y="1095951"/>
                        <a:ext cx="2106612" cy="345999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endParaRPr lang="zh-CN" altLang="en-US" dirty="0"/>
          </a:p>
        </p:txBody>
      </p:sp>
      <p:graphicFrame>
        <p:nvGraphicFramePr>
          <p:cNvPr id="2" name="表格 1"/>
          <p:cNvGraphicFramePr>
            <a:graphicFrameLocks noGrp="1"/>
          </p:cNvGraphicFramePr>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gridCol w="1145700"/>
                <a:gridCol w="990653"/>
                <a:gridCol w="2878549"/>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5" name="对象 4"/>
          <p:cNvGraphicFramePr>
            <a:graphicFrameLocks noChangeAspect="1"/>
          </p:cNvGraphicFramePr>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spid="_x0000_s3" name="Document" r:id="rId1" imgW="5276215" imgH="8990330" progId="Word.Document.12">
                  <p:embed/>
                </p:oleObj>
              </mc:Choice>
              <mc:Fallback>
                <p:oleObj name="Document" r:id="rId1" imgW="5276215" imgH="8990330" progId="Word.Document.12">
                  <p:embed/>
                  <p:pic>
                    <p:nvPicPr>
                      <p:cNvPr id="0" name="图片 -1"/>
                      <p:cNvPicPr/>
                      <p:nvPr/>
                    </p:nvPicPr>
                    <p:blipFill>
                      <a:blip r:embed="rId2"/>
                      <a:stretch>
                        <a:fillRect/>
                      </a:stretch>
                    </p:blipFill>
                    <p:spPr>
                      <a:xfrm>
                        <a:off x="2024699" y="2168802"/>
                        <a:ext cx="2353337" cy="4009953"/>
                      </a:xfrm>
                      <a:prstGeom prst="rect">
                        <a:avLst/>
                      </a:prstGeom>
                    </p:spPr>
                  </p:pic>
                </p:oleObj>
              </mc:Fallback>
            </mc:AlternateContent>
          </a:graphicData>
        </a:graphic>
      </p:graphicFrame>
      <p:sp>
        <p:nvSpPr>
          <p:cNvPr id="7" name="文本框 6"/>
          <p:cNvSpPr txBox="1"/>
          <p:nvPr/>
        </p:nvSpPr>
        <p:spPr>
          <a:xfrm>
            <a:off x="4378036" y="888418"/>
            <a:ext cx="6094520" cy="645160"/>
          </a:xfrm>
          <a:prstGeom prst="rect">
            <a:avLst/>
          </a:prstGeom>
          <a:noFill/>
        </p:spPr>
        <p:txBody>
          <a:bodyPr wrap="square">
            <a:spAutoFit/>
          </a:bodyPr>
          <a:lstStyle/>
          <a:p>
            <a:r>
              <a:rPr lang="en-US" altLang="zh-CN" b="1" dirty="0">
                <a:solidFill>
                  <a:schemeClr val="accent2"/>
                </a:solidFill>
              </a:rPr>
              <a:t>15.</a:t>
            </a:r>
            <a:r>
              <a:rPr lang="zh-CN" altLang="en-US" b="1" dirty="0">
                <a:solidFill>
                  <a:schemeClr val="accent2"/>
                </a:solidFill>
              </a:rPr>
              <a:t>是否识别了用户群？找到了相关的用户代表？明确了相关职责？</a:t>
            </a:r>
            <a:endParaRPr lang="zh-CN" altLang="en-US" b="1" dirty="0">
              <a:solidFill>
                <a:schemeClr val="accent2"/>
              </a:solidFill>
            </a:endParaRPr>
          </a:p>
        </p:txBody>
      </p:sp>
      <p:sp>
        <p:nvSpPr>
          <p:cNvPr id="8" name="文本框 7"/>
          <p:cNvSpPr txBox="1"/>
          <p:nvPr/>
        </p:nvSpPr>
        <p:spPr>
          <a:xfrm>
            <a:off x="4378325" y="1699260"/>
            <a:ext cx="6201410" cy="92202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15</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用户群和用户代表列于表格中，相关职责在文档和邮件中有说明</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gridCol w="413343"/>
                <a:gridCol w="565881"/>
                <a:gridCol w="2525644"/>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r>
            </a:tbl>
          </a:graphicData>
        </a:graphic>
      </p:graphicFrame>
      <p:sp>
        <p:nvSpPr>
          <p:cNvPr id="6" name="文本框 5"/>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endParaRPr lang="zh-CN" altLang="en-US" dirty="0"/>
          </a:p>
        </p:txBody>
      </p:sp>
      <p:pic>
        <p:nvPicPr>
          <p:cNvPr id="5" name="图片 4"/>
          <p:cNvPicPr>
            <a:picLocks noChangeAspect="1"/>
          </p:cNvPicPr>
          <p:nvPr/>
        </p:nvPicPr>
        <p:blipFill>
          <a:blip r:embed="rId1"/>
          <a:stretch>
            <a:fillRect/>
          </a:stretch>
        </p:blipFill>
        <p:spPr>
          <a:xfrm>
            <a:off x="890716" y="2112327"/>
            <a:ext cx="5666667" cy="3000000"/>
          </a:xfrm>
          <a:prstGeom prst="rect">
            <a:avLst/>
          </a:prstGeom>
        </p:spPr>
      </p:pic>
      <p:sp>
        <p:nvSpPr>
          <p:cNvPr id="7" name="文本框 6"/>
          <p:cNvSpPr txBox="1"/>
          <p:nvPr/>
        </p:nvSpPr>
        <p:spPr>
          <a:xfrm>
            <a:off x="4281170" y="749935"/>
            <a:ext cx="6094730" cy="368300"/>
          </a:xfrm>
          <a:prstGeom prst="rect">
            <a:avLst/>
          </a:prstGeom>
          <a:noFill/>
        </p:spPr>
        <p:txBody>
          <a:bodyPr wrap="square">
            <a:spAutoFit/>
          </a:bodyPr>
          <a:lstStyle/>
          <a:p>
            <a:r>
              <a:rPr lang="en-US" altLang="zh-CN" b="1" dirty="0">
                <a:solidFill>
                  <a:schemeClr val="accent2"/>
                </a:solidFill>
              </a:rPr>
              <a:t>16.</a:t>
            </a:r>
            <a:r>
              <a:rPr lang="zh-CN" altLang="en-US" b="1" dirty="0">
                <a:solidFill>
                  <a:schemeClr val="accent2"/>
                </a:solidFill>
              </a:rPr>
              <a:t>是否对用户群和用户代表进行了分类？</a:t>
            </a:r>
            <a:endParaRPr lang="zh-CN" altLang="en-US" b="1" dirty="0">
              <a:solidFill>
                <a:schemeClr val="accent2"/>
              </a:solidFill>
            </a:endParaRPr>
          </a:p>
        </p:txBody>
      </p:sp>
      <p:sp>
        <p:nvSpPr>
          <p:cNvPr id="2" name="文本框 1"/>
          <p:cNvSpPr txBox="1"/>
          <p:nvPr/>
        </p:nvSpPr>
        <p:spPr>
          <a:xfrm>
            <a:off x="4103370" y="1743710"/>
            <a:ext cx="2981325" cy="368300"/>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16</a:t>
            </a:r>
            <a:r>
              <a:rPr lang="zh-CN" altLang="en-US" b="1" dirty="0">
                <a:solidFill>
                  <a:schemeClr val="accent2"/>
                </a:solidFill>
              </a:rPr>
              <a:t>自评：一般</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endParaRPr lang="zh-CN" altLang="en-US" dirty="0"/>
          </a:p>
        </p:txBody>
      </p:sp>
      <p:graphicFrame>
        <p:nvGraphicFramePr>
          <p:cNvPr id="5" name="对象 4"/>
          <p:cNvGraphicFramePr>
            <a:graphicFrameLocks noChangeAspect="1"/>
          </p:cNvGraphicFramePr>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spid="_x0000_s2" name="Document" r:id="rId1" imgW="5276215" imgH="8990330" progId="Word.Document.12">
                  <p:embed/>
                </p:oleObj>
              </mc:Choice>
              <mc:Fallback>
                <p:oleObj name="Document" r:id="rId1" imgW="5276215" imgH="8990330" progId="Word.Document.12">
                  <p:embed/>
                  <p:pic>
                    <p:nvPicPr>
                      <p:cNvPr id="0" name="对象 4"/>
                      <p:cNvPicPr/>
                      <p:nvPr/>
                    </p:nvPicPr>
                    <p:blipFill>
                      <a:blip r:embed="rId2"/>
                      <a:stretch>
                        <a:fillRect/>
                      </a:stretch>
                    </p:blipFill>
                    <p:spPr>
                      <a:xfrm>
                        <a:off x="1620095" y="2098128"/>
                        <a:ext cx="2353337" cy="4009953"/>
                      </a:xfrm>
                      <a:prstGeom prst="rect">
                        <a:avLst/>
                      </a:prstGeom>
                    </p:spPr>
                  </p:pic>
                </p:oleObj>
              </mc:Fallback>
            </mc:AlternateContent>
          </a:graphicData>
        </a:graphic>
      </p:graphicFrame>
      <p:pic>
        <p:nvPicPr>
          <p:cNvPr id="8" name="图片 7"/>
          <p:cNvPicPr>
            <a:picLocks noChangeAspect="1"/>
          </p:cNvPicPr>
          <p:nvPr/>
        </p:nvPicPr>
        <p:blipFill>
          <a:blip r:embed="rId3"/>
          <a:stretch>
            <a:fillRect/>
          </a:stretch>
        </p:blipFill>
        <p:spPr>
          <a:xfrm>
            <a:off x="4090266" y="750073"/>
            <a:ext cx="4704762" cy="5638095"/>
          </a:xfrm>
          <a:prstGeom prst="rect">
            <a:avLst/>
          </a:prstGeom>
        </p:spPr>
      </p:pic>
      <p:pic>
        <p:nvPicPr>
          <p:cNvPr id="7" name="图片 6"/>
          <p:cNvPicPr>
            <a:picLocks noChangeAspect="1"/>
          </p:cNvPicPr>
          <p:nvPr/>
        </p:nvPicPr>
        <p:blipFill>
          <a:blip r:embed="rId4"/>
          <a:stretch>
            <a:fillRect/>
          </a:stretch>
        </p:blipFill>
        <p:spPr>
          <a:xfrm>
            <a:off x="6637020" y="1355725"/>
            <a:ext cx="4861560" cy="4427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endParaRPr lang="zh-CN" altLang="en-US" dirty="0"/>
          </a:p>
        </p:txBody>
      </p:sp>
      <p:sp>
        <p:nvSpPr>
          <p:cNvPr id="3" name="文本框 2"/>
          <p:cNvSpPr txBox="1"/>
          <p:nvPr/>
        </p:nvSpPr>
        <p:spPr>
          <a:xfrm>
            <a:off x="5634182" y="1026918"/>
            <a:ext cx="2115128" cy="369332"/>
          </a:xfrm>
          <a:prstGeom prst="rect">
            <a:avLst/>
          </a:prstGeom>
          <a:noFill/>
        </p:spPr>
        <p:txBody>
          <a:bodyPr wrap="square" rtlCol="0">
            <a:spAutoFit/>
          </a:bodyPr>
          <a:lstStyle/>
          <a:p>
            <a:r>
              <a:rPr lang="zh-CN" altLang="en-US" dirty="0"/>
              <a:t>例</a:t>
            </a:r>
            <a:endParaRPr lang="zh-CN" altLang="en-US" dirty="0"/>
          </a:p>
        </p:txBody>
      </p:sp>
      <p:pic>
        <p:nvPicPr>
          <p:cNvPr id="7" name="图片 6"/>
          <p:cNvPicPr>
            <a:picLocks noChangeAspect="1"/>
          </p:cNvPicPr>
          <p:nvPr/>
        </p:nvPicPr>
        <p:blipFill>
          <a:blip r:embed="rId1"/>
          <a:stretch>
            <a:fillRect/>
          </a:stretch>
        </p:blipFill>
        <p:spPr>
          <a:xfrm>
            <a:off x="1211255" y="4038600"/>
            <a:ext cx="3970345" cy="2190476"/>
          </a:xfrm>
          <a:prstGeom prst="rect">
            <a:avLst/>
          </a:prstGeom>
        </p:spPr>
      </p:pic>
      <p:sp>
        <p:nvSpPr>
          <p:cNvPr id="10" name="文本框 9"/>
          <p:cNvSpPr txBox="1"/>
          <p:nvPr/>
        </p:nvSpPr>
        <p:spPr>
          <a:xfrm>
            <a:off x="1211255" y="2284274"/>
            <a:ext cx="4211781" cy="1754326"/>
          </a:xfrm>
          <a:prstGeom prst="rect">
            <a:avLst/>
          </a:prstGeom>
          <a:noFill/>
        </p:spPr>
        <p:txBody>
          <a:bodyPr wrap="square">
            <a:spAutoFit/>
          </a:bodyPr>
          <a:lstStyle/>
          <a:p>
            <a:r>
              <a:rPr lang="en-US" altLang="zh-CN" dirty="0">
                <a:hlinkClick r:id="rId2"/>
              </a:rPr>
              <a:t>Community-Group-</a:t>
            </a:r>
            <a:r>
              <a:rPr lang="en-US" altLang="zh-CN" dirty="0" err="1">
                <a:hlinkClick r:id="rId2"/>
              </a:rPr>
              <a:t>Purchase_Project</a:t>
            </a:r>
            <a:r>
              <a:rPr lang="en-US" altLang="zh-CN" dirty="0">
                <a:hlinkClick r:id="rId2"/>
              </a:rPr>
              <a:t>/[S1]</a:t>
            </a:r>
            <a:r>
              <a:rPr lang="zh-CN" altLang="en-US" dirty="0">
                <a:hlinkClick r:id="rId2"/>
              </a:rPr>
              <a:t>软件需求获取</a:t>
            </a:r>
            <a:r>
              <a:rPr lang="en-US" altLang="zh-CN" dirty="0">
                <a:hlinkClick r:id="rId2"/>
              </a:rPr>
              <a:t>/word</a:t>
            </a:r>
            <a:r>
              <a:rPr lang="zh-CN" altLang="en-US" dirty="0">
                <a:hlinkClick r:id="rId2"/>
              </a:rPr>
              <a:t>文档</a:t>
            </a:r>
            <a:r>
              <a:rPr lang="en-US" altLang="zh-CN" dirty="0">
                <a:hlinkClick r:id="rId2"/>
              </a:rPr>
              <a:t>/</a:t>
            </a:r>
            <a:r>
              <a:rPr lang="zh-CN" altLang="en-US" dirty="0">
                <a:hlinkClick r:id="rId2"/>
              </a:rPr>
              <a:t>用户访谈记录</a:t>
            </a:r>
            <a:r>
              <a:rPr lang="en-US" altLang="zh-CN" dirty="0">
                <a:hlinkClick r:id="rId2"/>
              </a:rPr>
              <a:t>/</a:t>
            </a:r>
            <a:r>
              <a:rPr lang="zh-CN" altLang="en-US" dirty="0">
                <a:hlinkClick r:id="rId2"/>
              </a:rPr>
              <a:t>采访文档 </a:t>
            </a:r>
            <a:r>
              <a:rPr lang="en-US" altLang="zh-CN" dirty="0">
                <a:hlinkClick r:id="rId2"/>
              </a:rPr>
              <a:t>at master · Community-Group-Purchase/Community-Group-</a:t>
            </a:r>
            <a:r>
              <a:rPr lang="en-US" altLang="zh-CN" dirty="0" err="1">
                <a:hlinkClick r:id="rId2"/>
              </a:rPr>
              <a:t>Purchase_Project</a:t>
            </a:r>
            <a:r>
              <a:rPr lang="en-US" altLang="zh-CN" dirty="0">
                <a:hlinkClick r:id="rId2"/>
              </a:rPr>
              <a:t> (github.com)</a:t>
            </a:r>
            <a:endParaRPr lang="zh-CN" altLang="en-US" dirty="0"/>
          </a:p>
        </p:txBody>
      </p:sp>
      <p:graphicFrame>
        <p:nvGraphicFramePr>
          <p:cNvPr id="11" name="对象 10"/>
          <p:cNvGraphicFramePr>
            <a:graphicFrameLocks noChangeAspect="1"/>
          </p:cNvGraphicFramePr>
          <p:nvPr/>
        </p:nvGraphicFramePr>
        <p:xfrm>
          <a:off x="7230745" y="1026795"/>
          <a:ext cx="3227705" cy="5368290"/>
        </p:xfrm>
        <a:graphic>
          <a:graphicData uri="http://schemas.openxmlformats.org/presentationml/2006/ole">
            <mc:AlternateContent xmlns:mc="http://schemas.openxmlformats.org/markup-compatibility/2006">
              <mc:Choice xmlns:v="urn:schemas-microsoft-com:vml" Requires="v">
                <p:oleObj spid="_x0000_s2" name="Document" r:id="rId3" imgW="5276215" imgH="8775065" progId="Word.Document.12">
                  <p:embed/>
                </p:oleObj>
              </mc:Choice>
              <mc:Fallback>
                <p:oleObj name="Document" r:id="rId3" imgW="5276215" imgH="8775065" progId="Word.Document.12">
                  <p:embed/>
                  <p:pic>
                    <p:nvPicPr>
                      <p:cNvPr id="0" name="对象 10"/>
                      <p:cNvPicPr/>
                      <p:nvPr/>
                    </p:nvPicPr>
                    <p:blipFill>
                      <a:blip r:embed="rId4"/>
                      <a:stretch>
                        <a:fillRect/>
                      </a:stretch>
                    </p:blipFill>
                    <p:spPr>
                      <a:xfrm>
                        <a:off x="7230745" y="1026795"/>
                        <a:ext cx="3227705" cy="5368290"/>
                      </a:xfrm>
                      <a:prstGeom prst="rect">
                        <a:avLst/>
                      </a:prstGeom>
                      <a:solidFill>
                        <a:schemeClr val="bg1"/>
                      </a:solidFill>
                    </p:spPr>
                  </p:pic>
                </p:oleObj>
              </mc:Fallback>
            </mc:AlternateContent>
          </a:graphicData>
        </a:graphic>
      </p:graphicFrame>
      <p:sp>
        <p:nvSpPr>
          <p:cNvPr id="9" name="文本框 8"/>
          <p:cNvSpPr txBox="1"/>
          <p:nvPr/>
        </p:nvSpPr>
        <p:spPr>
          <a:xfrm>
            <a:off x="5453370" y="657586"/>
            <a:ext cx="6094520" cy="368300"/>
          </a:xfrm>
          <a:prstGeom prst="rect">
            <a:avLst/>
          </a:prstGeom>
          <a:noFill/>
        </p:spPr>
        <p:txBody>
          <a:bodyPr wrap="square">
            <a:spAutoFit/>
          </a:bodyPr>
          <a:lstStyle/>
          <a:p>
            <a:r>
              <a:rPr lang="en-US" altLang="zh-CN" b="1" dirty="0">
                <a:solidFill>
                  <a:schemeClr val="accent2"/>
                </a:solidFill>
              </a:rPr>
              <a:t>17.</a:t>
            </a:r>
            <a:r>
              <a:rPr lang="zh-CN" altLang="en-US" b="1" dirty="0">
                <a:solidFill>
                  <a:schemeClr val="accent2"/>
                </a:solidFill>
              </a:rPr>
              <a:t>是否对每个用户代表都进行了需求获取和确认？ </a:t>
            </a:r>
            <a:endParaRPr lang="zh-CN" altLang="en-US" b="1" dirty="0">
              <a:solidFill>
                <a:schemeClr val="accent2"/>
              </a:solidFill>
            </a:endParaRPr>
          </a:p>
        </p:txBody>
      </p:sp>
      <p:sp>
        <p:nvSpPr>
          <p:cNvPr id="5" name="文本框 4"/>
          <p:cNvSpPr txBox="1"/>
          <p:nvPr/>
        </p:nvSpPr>
        <p:spPr>
          <a:xfrm>
            <a:off x="5347335" y="1656080"/>
            <a:ext cx="1783715" cy="2030095"/>
          </a:xfrm>
          <a:prstGeom prst="rect">
            <a:avLst/>
          </a:prstGeom>
          <a:noFill/>
        </p:spPr>
        <p:txBody>
          <a:bodyPr wrap="square">
            <a:spAutoFit/>
          </a:bodyPr>
          <a:p>
            <a:r>
              <a:rPr lang="zh-CN" altLang="en-US" b="1" dirty="0">
                <a:solidFill>
                  <a:schemeClr val="accent2"/>
                </a:solidFill>
              </a:rPr>
              <a:t>条目</a:t>
            </a:r>
            <a:r>
              <a:rPr lang="en-US" altLang="zh-CN" b="1" dirty="0">
                <a:solidFill>
                  <a:schemeClr val="accent2"/>
                </a:solidFill>
              </a:rPr>
              <a:t>17</a:t>
            </a:r>
            <a:r>
              <a:rPr lang="zh-CN" altLang="en-US" b="1" dirty="0">
                <a:solidFill>
                  <a:schemeClr val="accent2"/>
                </a:solidFill>
              </a:rPr>
              <a:t>自评：</a:t>
            </a:r>
            <a:endParaRPr lang="zh-CN" altLang="en-US" b="1" dirty="0">
              <a:solidFill>
                <a:schemeClr val="accent2"/>
              </a:solidFill>
            </a:endParaRPr>
          </a:p>
          <a:p>
            <a:r>
              <a:rPr lang="zh-CN" altLang="en-US" b="1" dirty="0">
                <a:solidFill>
                  <a:schemeClr val="accent2"/>
                </a:solidFill>
              </a:rPr>
              <a:t> 确定对每个用户进行了需求的获取。并在二次访谈中邀请他们对需求进行了确认。</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p:cNvGrpSpPr/>
          <p:nvPr/>
        </p:nvGrpSpPr>
        <p:grpSpPr>
          <a:xfrm>
            <a:off x="6520739" y="5131703"/>
            <a:ext cx="3611274" cy="619519"/>
            <a:chOff x="3606800" y="1689100"/>
            <a:chExt cx="3923616"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endParaRPr lang="zh-CN" altLang="en-US" dirty="0"/>
            </a:p>
          </p:txBody>
        </p:sp>
      </p:grpSp>
      <p:grpSp>
        <p:nvGrpSpPr>
          <p:cNvPr id="35" name="组合 16"/>
          <p:cNvGrpSpPr/>
          <p:nvPr/>
        </p:nvGrpSpPr>
        <p:grpSpPr>
          <a:xfrm>
            <a:off x="6520739" y="2889362"/>
            <a:ext cx="2389182" cy="619519"/>
            <a:chOff x="3606800" y="1689100"/>
            <a:chExt cx="2595820"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endParaRPr lang="zh-CN" altLang="en-US" dirty="0"/>
            </a:p>
          </p:txBody>
        </p:sp>
      </p:grpSp>
      <p:grpSp>
        <p:nvGrpSpPr>
          <p:cNvPr id="38" name="组合 16"/>
          <p:cNvGrpSpPr/>
          <p:nvPr/>
        </p:nvGrpSpPr>
        <p:grpSpPr>
          <a:xfrm>
            <a:off x="6508764" y="1822270"/>
            <a:ext cx="2695686" cy="619519"/>
            <a:chOff x="3606800" y="1689100"/>
            <a:chExt cx="2928832"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326553" y="1454881"/>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/[C5]</a:t>
            </a:r>
            <a:r>
              <a:rPr lang="zh-CN" altLang="en-US" dirty="0">
                <a:hlinkClick r:id="rId1"/>
              </a:rPr>
              <a:t>原型设计</a:t>
            </a:r>
            <a:r>
              <a:rPr lang="en-US" altLang="zh-CN" dirty="0">
                <a:hlinkClick r:id="rId1"/>
              </a:rPr>
              <a:t>/</a:t>
            </a:r>
            <a:r>
              <a:rPr lang="zh-CN" altLang="en-US" dirty="0">
                <a:hlinkClick r:id="rId1"/>
              </a:rPr>
              <a:t>普通用户界面原型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4098" name="Picture 2" descr="Axure RP 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endParaRPr lang="zh-CN" altLang="en-US" dirty="0"/>
          </a:p>
        </p:txBody>
      </p:sp>
      <p:pic>
        <p:nvPicPr>
          <p:cNvPr id="12" name="图片 11"/>
          <p:cNvPicPr>
            <a:picLocks noChangeAspect="1"/>
          </p:cNvPicPr>
          <p:nvPr/>
        </p:nvPicPr>
        <p:blipFill>
          <a:blip r:embed="rId3"/>
          <a:stretch>
            <a:fillRect/>
          </a:stretch>
        </p:blipFill>
        <p:spPr>
          <a:xfrm>
            <a:off x="5719155" y="3340004"/>
            <a:ext cx="4590476" cy="1980952"/>
          </a:xfrm>
          <a:prstGeom prst="rect">
            <a:avLst/>
          </a:prstGeom>
        </p:spPr>
      </p:pic>
      <p:sp>
        <p:nvSpPr>
          <p:cNvPr id="8" name="文本框 7"/>
          <p:cNvSpPr txBox="1"/>
          <p:nvPr/>
        </p:nvSpPr>
        <p:spPr>
          <a:xfrm>
            <a:off x="4148091" y="796085"/>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zh-CN" sz="1800" b="1" kern="100" dirty="0">
                <a:solidFill>
                  <a:schemeClr val="accent2"/>
                </a:solidFill>
                <a:effectLst/>
                <a:ea typeface="宋体" panose="02010600030101010101" pitchFamily="2" charset="-122"/>
                <a:cs typeface="Times New Roman" panose="02020603050405020304" pitchFamily="18" charset="0"/>
              </a:rPr>
              <a:t>是否制定了相关原型来辅助获取过程？原型制作是否采用了工具？效果如何？</a:t>
            </a:r>
            <a:endParaRPr lang="zh-CN" altLang="en-US" dirty="0">
              <a:solidFill>
                <a:schemeClr val="accent2"/>
              </a:solidFill>
            </a:endParaRPr>
          </a:p>
        </p:txBody>
      </p:sp>
      <p:sp>
        <p:nvSpPr>
          <p:cNvPr id="2" name="文本框 1"/>
          <p:cNvSpPr txBox="1"/>
          <p:nvPr/>
        </p:nvSpPr>
        <p:spPr>
          <a:xfrm>
            <a:off x="7621270" y="1680845"/>
            <a:ext cx="2515235" cy="1753235"/>
          </a:xfrm>
          <a:prstGeom prst="rect">
            <a:avLst/>
          </a:prstGeom>
          <a:noFill/>
        </p:spPr>
        <p:txBody>
          <a:bodyPr wrap="square">
            <a:spAutoFit/>
          </a:bodyPr>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en-US" sz="1800" b="1" kern="100" dirty="0">
                <a:solidFill>
                  <a:schemeClr val="accent2"/>
                </a:solidFill>
                <a:effectLst/>
                <a:ea typeface="宋体" panose="02010600030101010101" pitchFamily="2" charset="-122"/>
                <a:cs typeface="Times New Roman" panose="02020603050405020304" pitchFamily="18" charset="0"/>
              </a:rPr>
              <a:t>自评：</a:t>
            </a:r>
            <a:endParaRPr lang="zh-CN" altLang="en-US" sz="1800" b="1" kern="100" dirty="0">
              <a:solidFill>
                <a:schemeClr val="accent2"/>
              </a:solidFill>
              <a:effectLst/>
              <a:ea typeface="宋体" panose="02010600030101010101" pitchFamily="2" charset="-122"/>
              <a:cs typeface="Times New Roman" panose="02020603050405020304" pitchFamily="18" charset="0"/>
            </a:endParaRPr>
          </a:p>
          <a:p>
            <a:r>
              <a:rPr lang="zh-CN" altLang="en-US" sz="1800" b="1" kern="100" dirty="0">
                <a:solidFill>
                  <a:schemeClr val="accent2"/>
                </a:solidFill>
                <a:effectLst/>
                <a:ea typeface="宋体" panose="02010600030101010101" pitchFamily="2" charset="-122"/>
                <a:cs typeface="Times New Roman" panose="02020603050405020304" pitchFamily="18" charset="0"/>
              </a:rPr>
              <a:t>使用</a:t>
            </a:r>
            <a:r>
              <a:rPr lang="en-US" altLang="zh-CN" sz="1800" b="1" kern="100" dirty="0">
                <a:solidFill>
                  <a:schemeClr val="accent2"/>
                </a:solidFill>
                <a:effectLst/>
                <a:ea typeface="宋体" panose="02010600030101010101" pitchFamily="2" charset="-122"/>
                <a:cs typeface="Times New Roman" panose="02020603050405020304" pitchFamily="18" charset="0"/>
              </a:rPr>
              <a:t>RP</a:t>
            </a:r>
            <a:endParaRPr lang="en-US" altLang="zh-CN" sz="1800" b="1" kern="100" dirty="0">
              <a:solidFill>
                <a:schemeClr val="accent2"/>
              </a:solidFill>
              <a:effectLst/>
              <a:ea typeface="宋体" panose="02010600030101010101" pitchFamily="2" charset="-122"/>
              <a:cs typeface="Times New Roman" panose="02020603050405020304" pitchFamily="18" charset="0"/>
            </a:endParaRPr>
          </a:p>
          <a:p>
            <a:r>
              <a:rPr lang="zh-CN" altLang="en-US" sz="1800" b="1" kern="100" dirty="0">
                <a:solidFill>
                  <a:schemeClr val="accent2"/>
                </a:solidFill>
                <a:effectLst/>
                <a:ea typeface="宋体" panose="02010600030101010101" pitchFamily="2" charset="-122"/>
                <a:cs typeface="Times New Roman" panose="02020603050405020304" pitchFamily="18" charset="0"/>
              </a:rPr>
              <a:t>效果达到高保真。不过</a:t>
            </a:r>
            <a:r>
              <a:rPr lang="en-US" altLang="zh-CN" sz="1800" b="1" kern="100" dirty="0">
                <a:solidFill>
                  <a:schemeClr val="accent2"/>
                </a:solidFill>
                <a:effectLst/>
                <a:ea typeface="宋体" panose="02010600030101010101" pitchFamily="2" charset="-122"/>
                <a:cs typeface="Times New Roman" panose="02020603050405020304" pitchFamily="18" charset="0"/>
              </a:rPr>
              <a:t>RP</a:t>
            </a:r>
            <a:r>
              <a:rPr lang="zh-CN" altLang="en-US" sz="1800" b="1" kern="100" dirty="0">
                <a:solidFill>
                  <a:schemeClr val="accent2"/>
                </a:solidFill>
                <a:effectLst/>
                <a:ea typeface="宋体" panose="02010600030101010101" pitchFamily="2" charset="-122"/>
                <a:cs typeface="Times New Roman" panose="02020603050405020304" pitchFamily="18" charset="0"/>
              </a:rPr>
              <a:t>还是有一定学习成本，但是它易于导出成为</a:t>
            </a:r>
            <a:r>
              <a:rPr lang="en-US" altLang="zh-CN" sz="1800" b="1" kern="100" dirty="0">
                <a:solidFill>
                  <a:schemeClr val="accent2"/>
                </a:solidFill>
                <a:effectLst/>
                <a:ea typeface="宋体" panose="02010600030101010101" pitchFamily="2" charset="-122"/>
                <a:cs typeface="Times New Roman" panose="02020603050405020304" pitchFamily="18" charset="0"/>
              </a:rPr>
              <a:t>web</a:t>
            </a:r>
            <a:r>
              <a:rPr lang="zh-CN" altLang="en-US" sz="1800" b="1" kern="100" dirty="0">
                <a:solidFill>
                  <a:schemeClr val="accent2"/>
                </a:solidFill>
                <a:effectLst/>
                <a:ea typeface="宋体" panose="02010600030101010101" pitchFamily="2" charset="-122"/>
                <a:cs typeface="Times New Roman" panose="02020603050405020304" pitchFamily="18" charset="0"/>
              </a:rPr>
              <a:t>展示</a:t>
            </a:r>
            <a:endParaRPr lang="zh-CN" altLang="en-US" sz="1800" b="1" kern="100" dirty="0">
              <a:solidFill>
                <a:schemeClr val="accent2"/>
              </a:solidFill>
              <a:effectLst/>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46982" y="796085"/>
            <a:ext cx="5745018" cy="368300"/>
          </a:xfrm>
          <a:prstGeom prst="rect">
            <a:avLst/>
          </a:prstGeom>
          <a:noFill/>
        </p:spPr>
        <p:txBody>
          <a:bodyPr wrap="square" rtlCol="0">
            <a:spAutoFit/>
          </a:bodyPr>
          <a:lstStyle/>
          <a:p>
            <a:pPr lvl="0" algn="l">
              <a:buClrTx/>
              <a:buSzTx/>
              <a:buFontTx/>
            </a:pPr>
            <a:r>
              <a:rPr lang="en-US" altLang="zh-CN" b="1" kern="100" dirty="0">
                <a:solidFill>
                  <a:schemeClr val="accent2"/>
                </a:solidFill>
                <a:effectLst/>
                <a:ea typeface="宋体" panose="02010600030101010101" pitchFamily="2" charset="-122"/>
                <a:cs typeface="Times New Roman" panose="02020603050405020304" pitchFamily="18" charset="0"/>
                <a:sym typeface="+mn-ea"/>
              </a:rPr>
              <a:t>原型具体内容将在高保真原型内容部分展示</a:t>
            </a:r>
            <a:endParaRPr lang="en-US" altLang="zh-CN" b="1" kern="100" dirty="0">
              <a:solidFill>
                <a:schemeClr val="accent2"/>
              </a:solidFill>
              <a:effectLst/>
              <a:ea typeface="宋体" panose="02010600030101010101" pitchFamily="2" charset="-122"/>
              <a:cs typeface="Times New Roman" panose="02020603050405020304" pitchFamily="18" charset="0"/>
              <a:sym typeface="+mn-ea"/>
            </a:endParaRPr>
          </a:p>
        </p:txBody>
      </p:sp>
      <p:pic>
        <p:nvPicPr>
          <p:cNvPr id="6" name="图片 5"/>
          <p:cNvPicPr>
            <a:picLocks noChangeAspect="1"/>
          </p:cNvPicPr>
          <p:nvPr/>
        </p:nvPicPr>
        <p:blipFill>
          <a:blip r:embed="rId1"/>
          <a:stretch>
            <a:fillRect/>
          </a:stretch>
        </p:blipFill>
        <p:spPr>
          <a:xfrm>
            <a:off x="1197244" y="1399432"/>
            <a:ext cx="6076190" cy="4228571"/>
          </a:xfrm>
          <a:prstGeom prst="rect">
            <a:avLst/>
          </a:prstGeom>
        </p:spPr>
      </p:pic>
      <p:pic>
        <p:nvPicPr>
          <p:cNvPr id="8" name="图片 7"/>
          <p:cNvPicPr>
            <a:picLocks noChangeAspect="1"/>
          </p:cNvPicPr>
          <p:nvPr/>
        </p:nvPicPr>
        <p:blipFill>
          <a:blip r:embed="rId2"/>
          <a:stretch>
            <a:fillRect/>
          </a:stretch>
        </p:blipFill>
        <p:spPr>
          <a:xfrm>
            <a:off x="5676969" y="2736550"/>
            <a:ext cx="5733333" cy="212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08222" y="3737790"/>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1208222" y="2797044"/>
            <a:ext cx="3770178" cy="922020"/>
          </a:xfrm>
          <a:prstGeom prst="rect">
            <a:avLst/>
          </a:prstGeom>
          <a:noFill/>
        </p:spPr>
        <p:txBody>
          <a:bodyPr wrap="square" rtlCol="0">
            <a:spAutoFit/>
          </a:bodyPr>
          <a:lstStyle/>
          <a:p>
            <a:r>
              <a:rPr lang="zh-CN" altLang="en-US" dirty="0"/>
              <a:t>用例文档，</a:t>
            </a:r>
            <a:r>
              <a:rPr lang="zh-CN" dirty="0"/>
              <a:t>自定义的文档</a:t>
            </a:r>
            <a:r>
              <a:rPr lang="zh-CN" altLang="en-US" dirty="0"/>
              <a:t>模板</a:t>
            </a:r>
            <a:endParaRPr lang="zh-CN" altLang="en-US" dirty="0"/>
          </a:p>
          <a:p>
            <a:r>
              <a:rPr lang="zh-CN" altLang="en-US" dirty="0"/>
              <a:t>表格使用了模板，模板为书上表格</a:t>
            </a:r>
            <a:endParaRPr lang="zh-CN" altLang="en-US" dirty="0"/>
          </a:p>
          <a:p>
            <a:endParaRPr lang="zh-CN" altLang="en-US" dirty="0"/>
          </a:p>
        </p:txBody>
      </p:sp>
      <p:graphicFrame>
        <p:nvGraphicFramePr>
          <p:cNvPr id="2" name="对象 1"/>
          <p:cNvGraphicFramePr>
            <a:graphicFrameLocks noChangeAspect="1"/>
          </p:cNvGraphicFramePr>
          <p:nvPr/>
        </p:nvGraphicFramePr>
        <p:xfrm>
          <a:off x="8316076" y="864450"/>
          <a:ext cx="3224213" cy="5418138"/>
        </p:xfrm>
        <a:graphic>
          <a:graphicData uri="http://schemas.openxmlformats.org/presentationml/2006/ole">
            <mc:AlternateContent xmlns:mc="http://schemas.openxmlformats.org/markup-compatibility/2006">
              <mc:Choice xmlns:v="urn:schemas-microsoft-com:vml" Requires="v">
                <p:oleObj spid="_x0000_s3" name="Document" r:id="rId2" imgW="5276215" imgH="8863330" progId="Word.Document.12">
                  <p:embed/>
                </p:oleObj>
              </mc:Choice>
              <mc:Fallback>
                <p:oleObj name="Document" r:id="rId2" imgW="5276215" imgH="8863330" progId="Word.Document.12">
                  <p:embed/>
                  <p:pic>
                    <p:nvPicPr>
                      <p:cNvPr id="0" name="图片 -1"/>
                      <p:cNvPicPr/>
                      <p:nvPr/>
                    </p:nvPicPr>
                    <p:blipFill>
                      <a:blip r:embed="rId3"/>
                      <a:stretch>
                        <a:fillRect/>
                      </a:stretch>
                    </p:blipFill>
                    <p:spPr>
                      <a:xfrm>
                        <a:off x="8316076" y="864450"/>
                        <a:ext cx="3224213" cy="5418138"/>
                      </a:xfrm>
                      <a:prstGeom prst="rect">
                        <a:avLst/>
                      </a:prstGeom>
                      <a:solidFill>
                        <a:schemeClr val="bg1"/>
                      </a:solidFill>
                    </p:spPr>
                  </p:pic>
                </p:oleObj>
              </mc:Fallback>
            </mc:AlternateContent>
          </a:graphicData>
        </a:graphic>
      </p:graphicFrame>
      <p:sp>
        <p:nvSpPr>
          <p:cNvPr id="7" name="文本框 6"/>
          <p:cNvSpPr txBox="1"/>
          <p:nvPr/>
        </p:nvSpPr>
        <p:spPr>
          <a:xfrm>
            <a:off x="1208405" y="1675765"/>
            <a:ext cx="6094730" cy="645160"/>
          </a:xfrm>
          <a:prstGeom prst="rect">
            <a:avLst/>
          </a:prstGeom>
          <a:noFill/>
        </p:spPr>
        <p:txBody>
          <a:bodyPr wrap="square">
            <a:spAutoFit/>
          </a:bodyPr>
          <a:lstStyle/>
          <a:p>
            <a:r>
              <a:rPr lang="en-US" altLang="zh-CN" b="1" dirty="0">
                <a:solidFill>
                  <a:schemeClr val="accent2"/>
                </a:solidFill>
              </a:rPr>
              <a:t>19.</a:t>
            </a:r>
            <a:r>
              <a:rPr lang="zh-CN" altLang="en-US" b="1" dirty="0">
                <a:solidFill>
                  <a:schemeClr val="accent2"/>
                </a:solidFill>
              </a:rPr>
              <a:t>是否将每个用户的需求描述为用例文档？是否采用模版？模版是否合适？</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66676" y="2279137"/>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6" name="图片 5"/>
          <p:cNvPicPr>
            <a:picLocks noChangeAspect="1"/>
          </p:cNvPicPr>
          <p:nvPr/>
        </p:nvPicPr>
        <p:blipFill>
          <a:blip r:embed="rId2"/>
          <a:stretch>
            <a:fillRect/>
          </a:stretch>
        </p:blipFill>
        <p:spPr>
          <a:xfrm>
            <a:off x="8183421" y="1211584"/>
            <a:ext cx="2453550" cy="4620972"/>
          </a:xfrm>
          <a:prstGeom prst="rect">
            <a:avLst/>
          </a:prstGeom>
        </p:spPr>
      </p:pic>
      <p:sp>
        <p:nvSpPr>
          <p:cNvPr id="2" name="文本框 1"/>
          <p:cNvSpPr txBox="1"/>
          <p:nvPr/>
        </p:nvSpPr>
        <p:spPr>
          <a:xfrm>
            <a:off x="1066617" y="1467989"/>
            <a:ext cx="3770178" cy="922020"/>
          </a:xfrm>
          <a:prstGeom prst="rect">
            <a:avLst/>
          </a:prstGeom>
          <a:noFill/>
        </p:spPr>
        <p:txBody>
          <a:bodyPr wrap="square" rtlCol="0">
            <a:spAutoFit/>
          </a:bodyPr>
          <a:p>
            <a:r>
              <a:rPr lang="zh-CN" altLang="en-US" dirty="0"/>
              <a:t>用例文档，</a:t>
            </a:r>
            <a:r>
              <a:rPr lang="zh-CN" dirty="0"/>
              <a:t>自定义的文档</a:t>
            </a:r>
            <a:r>
              <a:rPr lang="zh-CN" altLang="en-US" dirty="0"/>
              <a:t>模板</a:t>
            </a:r>
            <a:endParaRPr lang="zh-CN" altLang="en-US" dirty="0"/>
          </a:p>
          <a:p>
            <a:r>
              <a:rPr lang="zh-CN" altLang="en-US" dirty="0"/>
              <a:t>表格使用了模板，模板为书上表格</a:t>
            </a:r>
            <a:endParaRPr lang="zh-CN" altLang="en-US" dirty="0"/>
          </a:p>
          <a:p>
            <a:endParaRPr lang="zh-CN" altLang="en-US" dirty="0"/>
          </a:p>
        </p:txBody>
      </p:sp>
      <p:sp>
        <p:nvSpPr>
          <p:cNvPr id="7" name="文本框 6"/>
          <p:cNvSpPr txBox="1"/>
          <p:nvPr/>
        </p:nvSpPr>
        <p:spPr>
          <a:xfrm>
            <a:off x="1066800" y="4039235"/>
            <a:ext cx="6094730" cy="1198880"/>
          </a:xfrm>
          <a:prstGeom prst="rect">
            <a:avLst/>
          </a:prstGeom>
          <a:noFill/>
        </p:spPr>
        <p:txBody>
          <a:bodyPr wrap="square">
            <a:spAutoFit/>
          </a:bodyPr>
          <a:p>
            <a:pPr algn="l">
              <a:buClrTx/>
              <a:buSzTx/>
              <a:buFontTx/>
            </a:pPr>
            <a:r>
              <a:rPr lang="en-US" altLang="zh-CN" b="1" dirty="0">
                <a:solidFill>
                  <a:schemeClr val="accent2"/>
                </a:solidFill>
              </a:rPr>
              <a:t>19自评：一般</a:t>
            </a:r>
            <a:endParaRPr lang="en-US" altLang="zh-CN" b="1" dirty="0">
              <a:solidFill>
                <a:schemeClr val="accent2"/>
              </a:solidFill>
            </a:endParaRPr>
          </a:p>
          <a:p>
            <a:pPr algn="l">
              <a:buClrTx/>
              <a:buSzTx/>
              <a:buFontTx/>
            </a:pPr>
            <a:r>
              <a:rPr lang="en-US" altLang="zh-CN" b="1" dirty="0">
                <a:solidFill>
                  <a:schemeClr val="accent2"/>
                </a:solidFill>
                <a:sym typeface="+mn-ea"/>
              </a:rPr>
              <a:t>用例文档，自定义的文档模板</a:t>
            </a:r>
            <a:endParaRPr lang="en-US" altLang="zh-CN" b="1" dirty="0">
              <a:solidFill>
                <a:schemeClr val="accent2"/>
              </a:solidFill>
            </a:endParaRPr>
          </a:p>
          <a:p>
            <a:pPr algn="l">
              <a:buClrTx/>
              <a:buSzTx/>
              <a:buFontTx/>
            </a:pPr>
            <a:r>
              <a:rPr lang="en-US" altLang="zh-CN" b="1" dirty="0">
                <a:solidFill>
                  <a:schemeClr val="accent2"/>
                </a:solidFill>
                <a:sym typeface="+mn-ea"/>
              </a:rPr>
              <a:t>表格使用了模板，模板为书上表格</a:t>
            </a:r>
            <a:endParaRPr lang="en-US" altLang="zh-CN" b="1" dirty="0">
              <a:solidFill>
                <a:schemeClr val="accent2"/>
              </a:solidFill>
              <a:sym typeface="+mn-ea"/>
            </a:endParaRPr>
          </a:p>
          <a:p>
            <a:pPr algn="l">
              <a:buClrTx/>
              <a:buSzTx/>
              <a:buFontTx/>
            </a:pPr>
            <a:r>
              <a:rPr lang="zh-CN" altLang="en-US" b="1" dirty="0">
                <a:solidFill>
                  <a:schemeClr val="accent2"/>
                </a:solidFill>
              </a:rPr>
              <a:t>合适。</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30847" y="2999230"/>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p:cNvPicPr>
            <a:picLocks noChangeAspect="1"/>
          </p:cNvPicPr>
          <p:nvPr/>
        </p:nvPicPr>
        <p:blipFill>
          <a:blip r:embed="rId2"/>
          <a:stretch>
            <a:fillRect/>
          </a:stretch>
        </p:blipFill>
        <p:spPr>
          <a:xfrm>
            <a:off x="5816505" y="1459076"/>
            <a:ext cx="5737612" cy="4471168"/>
          </a:xfrm>
          <a:prstGeom prst="rect">
            <a:avLst/>
          </a:prstGeom>
        </p:spPr>
      </p:pic>
      <p:sp>
        <p:nvSpPr>
          <p:cNvPr id="7" name="文本框 6"/>
          <p:cNvSpPr txBox="1"/>
          <p:nvPr/>
        </p:nvSpPr>
        <p:spPr>
          <a:xfrm>
            <a:off x="4774283" y="1459076"/>
            <a:ext cx="1244777" cy="1200329"/>
          </a:xfrm>
          <a:prstGeom prst="rect">
            <a:avLst/>
          </a:prstGeom>
          <a:noFill/>
        </p:spPr>
        <p:txBody>
          <a:bodyPr wrap="square" rtlCol="0">
            <a:spAutoFit/>
          </a:bodyPr>
          <a:lstStyle/>
          <a:p>
            <a:r>
              <a:rPr lang="zh-CN" altLang="en-US" b="1" dirty="0">
                <a:solidFill>
                  <a:srgbClr val="FF0000"/>
                </a:solidFill>
              </a:rPr>
              <a:t>用例图例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Visio</a:t>
            </a:r>
            <a:r>
              <a:rPr lang="zh-CN" altLang="en-US" b="1" dirty="0">
                <a:solidFill>
                  <a:srgbClr val="FF0000"/>
                </a:solidFill>
              </a:rPr>
              <a:t>绘制</a:t>
            </a:r>
            <a:endParaRPr lang="zh-CN" altLang="en-US" b="1" dirty="0">
              <a:solidFill>
                <a:srgbClr val="FF0000"/>
              </a:solidFill>
            </a:endParaRPr>
          </a:p>
        </p:txBody>
      </p:sp>
      <p:sp>
        <p:nvSpPr>
          <p:cNvPr id="8" name="文本框 7"/>
          <p:cNvSpPr txBox="1"/>
          <p:nvPr/>
        </p:nvSpPr>
        <p:spPr>
          <a:xfrm>
            <a:off x="3500755" y="659130"/>
            <a:ext cx="6094730" cy="645160"/>
          </a:xfrm>
          <a:prstGeom prst="rect">
            <a:avLst/>
          </a:prstGeom>
          <a:noFill/>
        </p:spPr>
        <p:txBody>
          <a:bodyPr wrap="square">
            <a:spAutoFit/>
          </a:bodyPr>
          <a:lstStyle/>
          <a:p>
            <a:r>
              <a:rPr lang="en-US" altLang="zh-CN" b="1" dirty="0">
                <a:solidFill>
                  <a:schemeClr val="accent2"/>
                </a:solidFill>
              </a:rPr>
              <a:t>20.	</a:t>
            </a:r>
            <a:r>
              <a:rPr lang="zh-CN" altLang="en-US" b="1" dirty="0">
                <a:solidFill>
                  <a:schemeClr val="accent2"/>
                </a:solidFill>
              </a:rPr>
              <a:t>用例文档是否包含了用例图、用例场景说明、界面原型、</a:t>
            </a:r>
            <a:r>
              <a:rPr lang="en-US" altLang="zh-CN" b="1" dirty="0">
                <a:solidFill>
                  <a:schemeClr val="accent2"/>
                </a:solidFill>
              </a:rPr>
              <a:t>DM</a:t>
            </a:r>
            <a:r>
              <a:rPr lang="zh-CN" altLang="en-US" b="1" dirty="0">
                <a:solidFill>
                  <a:schemeClr val="accent2"/>
                </a:solidFill>
              </a:rPr>
              <a:t>？采用了那些工具？是否合适、有效？</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30847" y="2999230"/>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endParaRPr lang="zh-CN" altLang="en-US" b="1" dirty="0">
              <a:solidFill>
                <a:srgbClr val="FF0000"/>
              </a:solidFill>
            </a:endParaRPr>
          </a:p>
        </p:txBody>
      </p:sp>
      <p:pic>
        <p:nvPicPr>
          <p:cNvPr id="3" name="图片 2"/>
          <p:cNvPicPr>
            <a:picLocks noChangeAspect="1"/>
          </p:cNvPicPr>
          <p:nvPr/>
        </p:nvPicPr>
        <p:blipFill>
          <a:blip r:embed="rId2"/>
          <a:stretch>
            <a:fillRect/>
          </a:stretch>
        </p:blipFill>
        <p:spPr>
          <a:xfrm>
            <a:off x="6532333" y="1211584"/>
            <a:ext cx="3959695" cy="48086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30847" y="2999230"/>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endParaRPr lang="zh-CN" altLang="en-US" b="1" dirty="0">
              <a:solidFill>
                <a:srgbClr val="FF0000"/>
              </a:solidFill>
            </a:endParaRPr>
          </a:p>
        </p:txBody>
      </p:sp>
      <p:pic>
        <p:nvPicPr>
          <p:cNvPr id="10" name="图片 9"/>
          <p:cNvPicPr>
            <a:picLocks noChangeAspect="1"/>
          </p:cNvPicPr>
          <p:nvPr/>
        </p:nvPicPr>
        <p:blipFill>
          <a:blip r:embed="rId2"/>
          <a:stretch>
            <a:fillRect/>
          </a:stretch>
        </p:blipFill>
        <p:spPr>
          <a:xfrm>
            <a:off x="6710833" y="1396250"/>
            <a:ext cx="4524034" cy="36788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30847" y="2999230"/>
            <a:ext cx="4221016"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5" name="文本框 4"/>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p:cNvSpPr txBox="1"/>
          <p:nvPr/>
        </p:nvSpPr>
        <p:spPr>
          <a:xfrm>
            <a:off x="5033818" y="1211584"/>
            <a:ext cx="1498515" cy="2861310"/>
          </a:xfrm>
          <a:prstGeom prst="rect">
            <a:avLst/>
          </a:prstGeom>
          <a:noFill/>
        </p:spPr>
        <p:txBody>
          <a:bodyPr wrap="square" rtlCol="0">
            <a:spAutoFit/>
          </a:bodyPr>
          <a:lstStyle/>
          <a:p>
            <a:r>
              <a:rPr lang="zh-CN" altLang="en-US" b="1" dirty="0">
                <a:solidFill>
                  <a:srgbClr val="FF0000"/>
                </a:solidFill>
              </a:rPr>
              <a:t>用例相关界面原型例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RP</a:t>
            </a:r>
            <a:endParaRPr lang="en-US" altLang="zh-CN" b="1" dirty="0">
              <a:solidFill>
                <a:srgbClr val="FF0000"/>
              </a:solidFill>
            </a:endParaRPr>
          </a:p>
          <a:p>
            <a:endParaRPr lang="zh-CN" altLang="en-US" b="1" dirty="0">
              <a:solidFill>
                <a:srgbClr val="FF0000"/>
              </a:solidFill>
            </a:endParaRPr>
          </a:p>
          <a:p>
            <a:r>
              <a:rPr lang="zh-CN" altLang="en-US" b="1" dirty="0">
                <a:solidFill>
                  <a:srgbClr val="FF0000"/>
                </a:solidFill>
              </a:rPr>
              <a:t>用例图的绘画使用</a:t>
            </a:r>
            <a:r>
              <a:rPr lang="en-US" altLang="zh-CN" b="1" dirty="0">
                <a:solidFill>
                  <a:srgbClr val="FF0000"/>
                </a:solidFill>
              </a:rPr>
              <a:t>starUML</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p:txBody>
      </p:sp>
      <p:pic>
        <p:nvPicPr>
          <p:cNvPr id="6" name="图片 5"/>
          <p:cNvPicPr>
            <a:picLocks noChangeAspect="1"/>
          </p:cNvPicPr>
          <p:nvPr/>
        </p:nvPicPr>
        <p:blipFill>
          <a:blip r:embed="rId2"/>
          <a:stretch>
            <a:fillRect/>
          </a:stretch>
        </p:blipFill>
        <p:spPr>
          <a:xfrm>
            <a:off x="6858005" y="861826"/>
            <a:ext cx="4002246" cy="5377338"/>
          </a:xfrm>
          <a:prstGeom prst="rect">
            <a:avLst/>
          </a:prstGeom>
        </p:spPr>
      </p:pic>
      <p:sp>
        <p:nvSpPr>
          <p:cNvPr id="8" name="文本框 7"/>
          <p:cNvSpPr txBox="1"/>
          <p:nvPr/>
        </p:nvSpPr>
        <p:spPr>
          <a:xfrm>
            <a:off x="930910" y="4805680"/>
            <a:ext cx="6094730" cy="1198880"/>
          </a:xfrm>
          <a:prstGeom prst="rect">
            <a:avLst/>
          </a:prstGeom>
          <a:noFill/>
        </p:spPr>
        <p:txBody>
          <a:bodyPr wrap="square">
            <a:spAutoFit/>
          </a:bodyPr>
          <a:p>
            <a:r>
              <a:rPr lang="en-US" altLang="zh-CN" b="1" dirty="0">
                <a:solidFill>
                  <a:schemeClr val="accent2"/>
                </a:solidFill>
              </a:rPr>
              <a:t>20.</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用例文档包含了用例图、用例场景说明、界面原型、</a:t>
            </a:r>
            <a:r>
              <a:rPr lang="en-US" altLang="zh-CN" b="1" dirty="0">
                <a:solidFill>
                  <a:schemeClr val="accent2"/>
                </a:solidFill>
              </a:rPr>
              <a:t>DM</a:t>
            </a:r>
            <a:endParaRPr lang="en-US" altLang="zh-CN" b="1" dirty="0">
              <a:solidFill>
                <a:schemeClr val="accent2"/>
              </a:solidFill>
            </a:endParaRPr>
          </a:p>
          <a:p>
            <a:r>
              <a:rPr lang="zh-CN" altLang="en-US" b="1" dirty="0">
                <a:solidFill>
                  <a:schemeClr val="accent2"/>
                </a:solidFill>
              </a:rPr>
              <a:t>采用了</a:t>
            </a:r>
            <a:r>
              <a:rPr lang="en-US" altLang="zh-CN" b="1" dirty="0">
                <a:solidFill>
                  <a:schemeClr val="accent2"/>
                </a:solidFill>
              </a:rPr>
              <a:t>RP,starUML</a:t>
            </a:r>
            <a:endParaRPr lang="en-US" altLang="zh-CN" b="1" dirty="0">
              <a:solidFill>
                <a:schemeClr val="accent2"/>
              </a:solidFill>
            </a:endParaRPr>
          </a:p>
          <a:p>
            <a:r>
              <a:rPr lang="zh-CN" altLang="en-US" b="1" dirty="0">
                <a:solidFill>
                  <a:schemeClr val="accent2"/>
                </a:solidFill>
              </a:rPr>
              <a:t>合适有效</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endParaRPr lang="zh-CN" altLang="en-US" dirty="0"/>
            </a:p>
          </p:txBody>
        </p:sp>
      </p:grpSp>
      <p:grpSp>
        <p:nvGrpSpPr>
          <p:cNvPr id="29" name="组合 16"/>
          <p:cNvGrpSpPr/>
          <p:nvPr/>
        </p:nvGrpSpPr>
        <p:grpSpPr>
          <a:xfrm>
            <a:off x="6505073" y="5593342"/>
            <a:ext cx="2506164" cy="619519"/>
            <a:chOff x="3606800" y="1689100"/>
            <a:chExt cx="2722923"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endParaRPr lang="zh-CN" altLang="en-US" dirty="0"/>
            </a:p>
          </p:txBody>
        </p:sp>
      </p:grpSp>
      <p:grpSp>
        <p:nvGrpSpPr>
          <p:cNvPr id="32" name="组合 16"/>
          <p:cNvGrpSpPr/>
          <p:nvPr/>
        </p:nvGrpSpPr>
        <p:grpSpPr>
          <a:xfrm>
            <a:off x="6505078" y="3459742"/>
            <a:ext cx="5582615" cy="619519"/>
            <a:chOff x="3606800" y="1689100"/>
            <a:chExt cx="6065448" cy="673100"/>
          </a:xfrm>
        </p:grpSpPr>
        <p:sp>
          <p:nvSpPr>
            <p:cNvPr id="33"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endParaRPr lang="zh-CN" altLang="en-US" dirty="0"/>
            </a:p>
          </p:txBody>
        </p:sp>
      </p:grpSp>
      <p:grpSp>
        <p:nvGrpSpPr>
          <p:cNvPr id="35" name="组合 16"/>
          <p:cNvGrpSpPr/>
          <p:nvPr/>
        </p:nvGrpSpPr>
        <p:grpSpPr>
          <a:xfrm>
            <a:off x="6471376" y="2392942"/>
            <a:ext cx="1885266" cy="619519"/>
            <a:chOff x="3606800" y="1689100"/>
            <a:chExt cx="2048322"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endParaRPr lang="zh-CN" altLang="en-US" dirty="0"/>
            </a:p>
          </p:txBody>
        </p:sp>
      </p:grpSp>
      <p:grpSp>
        <p:nvGrpSpPr>
          <p:cNvPr id="38" name="组合 16"/>
          <p:cNvGrpSpPr/>
          <p:nvPr/>
        </p:nvGrpSpPr>
        <p:grpSpPr>
          <a:xfrm>
            <a:off x="6459401" y="1325850"/>
            <a:ext cx="2395648" cy="619519"/>
            <a:chOff x="3606800" y="1689100"/>
            <a:chExt cx="2602844"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endParaRPr lang="zh-CN" altLang="en-US" dirty="0"/>
          </a:p>
        </p:txBody>
      </p:sp>
      <p:pic>
        <p:nvPicPr>
          <p:cNvPr id="6" name="图片 5"/>
          <p:cNvPicPr>
            <a:picLocks noChangeAspect="1"/>
          </p:cNvPicPr>
          <p:nvPr/>
        </p:nvPicPr>
        <p:blipFill>
          <a:blip r:embed="rId1"/>
          <a:stretch>
            <a:fillRect/>
          </a:stretch>
        </p:blipFill>
        <p:spPr>
          <a:xfrm>
            <a:off x="3521268" y="1271155"/>
            <a:ext cx="7641649" cy="4234142"/>
          </a:xfrm>
          <a:prstGeom prst="rect">
            <a:avLst/>
          </a:prstGeom>
        </p:spPr>
      </p:pic>
      <p:sp>
        <p:nvSpPr>
          <p:cNvPr id="7" name="文本框 6"/>
          <p:cNvSpPr txBox="1"/>
          <p:nvPr/>
        </p:nvSpPr>
        <p:spPr>
          <a:xfrm>
            <a:off x="3997171" y="626414"/>
            <a:ext cx="6094520" cy="645160"/>
          </a:xfrm>
          <a:prstGeom prst="rect">
            <a:avLst/>
          </a:prstGeom>
          <a:noFill/>
        </p:spPr>
        <p:txBody>
          <a:bodyPr wrap="square">
            <a:spAutoFit/>
          </a:bodyPr>
          <a:lstStyle/>
          <a:p>
            <a:r>
              <a:rPr lang="en-US" altLang="zh-CN" b="1" dirty="0">
                <a:solidFill>
                  <a:schemeClr val="accent2"/>
                </a:solidFill>
              </a:rPr>
              <a:t>21.	</a:t>
            </a:r>
            <a:r>
              <a:rPr lang="zh-CN" altLang="en-US" b="1" dirty="0">
                <a:solidFill>
                  <a:schemeClr val="accent2"/>
                </a:solidFill>
              </a:rPr>
              <a:t>是否记录了每个用户的非功能性需求？描述是否正确？</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103781" y="1292945"/>
            <a:ext cx="2488065" cy="369332"/>
          </a:xfrm>
          <a:prstGeom prst="rect">
            <a:avLst/>
          </a:prstGeom>
          <a:noFill/>
        </p:spPr>
        <p:txBody>
          <a:bodyPr wrap="square" rtlCol="0">
            <a:spAutoFit/>
          </a:bodyPr>
          <a:lstStyle/>
          <a:p>
            <a:r>
              <a:rPr lang="zh-CN" altLang="en-US" dirty="0"/>
              <a:t>用户功能需求打分</a:t>
            </a:r>
            <a:endParaRPr lang="zh-CN" altLang="en-US" dirty="0"/>
          </a:p>
        </p:txBody>
      </p:sp>
      <p:sp>
        <p:nvSpPr>
          <p:cNvPr id="7" name="文本框 6"/>
          <p:cNvSpPr txBox="1"/>
          <p:nvPr/>
        </p:nvSpPr>
        <p:spPr>
          <a:xfrm>
            <a:off x="1029970" y="3790950"/>
            <a:ext cx="2911475" cy="2306955"/>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用户打分</a:t>
            </a:r>
            <a:r>
              <a:rPr lang="en-US" altLang="zh-CN" dirty="0">
                <a:hlinkClick r:id="rId1"/>
              </a:rPr>
              <a:t>/</a:t>
            </a:r>
            <a:r>
              <a:rPr lang="zh-CN" altLang="en-US" dirty="0">
                <a:hlinkClick r:id="rId1"/>
              </a:rPr>
              <a:t>功能需求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8" name="文本框 7"/>
          <p:cNvSpPr txBox="1"/>
          <p:nvPr/>
        </p:nvSpPr>
        <p:spPr>
          <a:xfrm>
            <a:off x="4689629" y="1016184"/>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zh-CN" sz="1800" b="1" kern="100" dirty="0">
                <a:solidFill>
                  <a:schemeClr val="accent2"/>
                </a:solidFill>
                <a:effectLst/>
                <a:ea typeface="宋体" panose="02010600030101010101" pitchFamily="2" charset="-122"/>
                <a:cs typeface="Times New Roman" panose="02020603050405020304" pitchFamily="18" charset="0"/>
              </a:rPr>
              <a:t>是否对每个用户的需求进行了优先级打分和排序？具体的量化方法是什么？合适、有效吗？</a:t>
            </a:r>
            <a:endParaRPr lang="zh-CN" altLang="en-US" dirty="0">
              <a:solidFill>
                <a:schemeClr val="accent2"/>
              </a:solidFill>
            </a:endParaRPr>
          </a:p>
        </p:txBody>
      </p:sp>
      <p:pic>
        <p:nvPicPr>
          <p:cNvPr id="2" name="图片 1"/>
          <p:cNvPicPr>
            <a:picLocks noChangeAspect="1"/>
          </p:cNvPicPr>
          <p:nvPr/>
        </p:nvPicPr>
        <p:blipFill>
          <a:blip r:embed="rId2"/>
          <a:stretch>
            <a:fillRect/>
          </a:stretch>
        </p:blipFill>
        <p:spPr>
          <a:xfrm>
            <a:off x="4065270" y="1662430"/>
            <a:ext cx="7484745" cy="4365625"/>
          </a:xfrm>
          <a:prstGeom prst="rect">
            <a:avLst/>
          </a:prstGeom>
        </p:spPr>
      </p:pic>
      <p:sp>
        <p:nvSpPr>
          <p:cNvPr id="3" name="文本框 2"/>
          <p:cNvSpPr txBox="1"/>
          <p:nvPr/>
        </p:nvSpPr>
        <p:spPr>
          <a:xfrm>
            <a:off x="968375" y="1662430"/>
            <a:ext cx="3034665" cy="1753235"/>
          </a:xfrm>
          <a:prstGeom prst="rect">
            <a:avLst/>
          </a:prstGeom>
          <a:noFill/>
        </p:spPr>
        <p:txBody>
          <a:bodyPr wrap="square">
            <a:spAutoFit/>
          </a:bodyPr>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en-US" sz="1800" b="1" kern="100" dirty="0">
                <a:solidFill>
                  <a:schemeClr val="accent2"/>
                </a:solidFill>
                <a:effectLst/>
                <a:ea typeface="宋体" panose="02010600030101010101" pitchFamily="2" charset="-122"/>
                <a:cs typeface="Times New Roman" panose="02020603050405020304" pitchFamily="18" charset="0"/>
              </a:rPr>
              <a:t>自评</a:t>
            </a:r>
            <a:r>
              <a:rPr lang="zh-CN" altLang="zh-CN" sz="1800" b="1" kern="100" dirty="0">
                <a:solidFill>
                  <a:schemeClr val="accent2"/>
                </a:solidFill>
                <a:effectLst/>
                <a:ea typeface="宋体" panose="02010600030101010101" pitchFamily="2" charset="-122"/>
                <a:cs typeface="Times New Roman" panose="02020603050405020304" pitchFamily="18" charset="0"/>
              </a:rPr>
              <a:t>：差</a:t>
            </a:r>
            <a:endParaRPr lang="zh-CN" altLang="zh-CN" sz="1800" b="1" kern="100" dirty="0">
              <a:solidFill>
                <a:schemeClr val="accent2"/>
              </a:solidFill>
              <a:effectLst/>
              <a:ea typeface="宋体" panose="02010600030101010101" pitchFamily="2" charset="-122"/>
              <a:cs typeface="Times New Roman" panose="02020603050405020304" pitchFamily="18" charset="0"/>
            </a:endParaRPr>
          </a:p>
          <a:p>
            <a:r>
              <a:rPr lang="zh-CN" altLang="en-US" b="1" dirty="0">
                <a:solidFill>
                  <a:schemeClr val="accent2"/>
                </a:solidFill>
              </a:rPr>
              <a:t>找用户打需求优先级的时间比较晚，导致一些用户不太有时间打分。</a:t>
            </a:r>
            <a:endParaRPr lang="zh-CN" altLang="en-US" b="1" dirty="0">
              <a:solidFill>
                <a:schemeClr val="accent2"/>
              </a:solidFill>
            </a:endParaRPr>
          </a:p>
          <a:p>
            <a:r>
              <a:rPr lang="zh-CN" altLang="en-US" b="1" dirty="0">
                <a:solidFill>
                  <a:schemeClr val="accent2"/>
                </a:solidFill>
              </a:rPr>
              <a:t>量化方法：</a:t>
            </a:r>
            <a:r>
              <a:rPr lang="en-US" altLang="zh-CN" b="1" dirty="0">
                <a:solidFill>
                  <a:schemeClr val="accent2"/>
                </a:solidFill>
              </a:rPr>
              <a:t>QFD</a:t>
            </a:r>
            <a:r>
              <a:rPr lang="zh-CN" altLang="en-US" b="1" dirty="0">
                <a:solidFill>
                  <a:schemeClr val="accent2"/>
                </a:solidFill>
              </a:rPr>
              <a:t>量化处理方法。</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79055" y="4826153"/>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用户打分</a:t>
            </a:r>
            <a:r>
              <a:rPr lang="en-US" altLang="zh-CN" dirty="0">
                <a:hlinkClick r:id="rId1"/>
              </a:rPr>
              <a:t>/</a:t>
            </a:r>
            <a:r>
              <a:rPr lang="zh-CN" altLang="en-US" dirty="0">
                <a:hlinkClick r:id="rId1"/>
              </a:rPr>
              <a:t>功能需求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10" name="文本框 9"/>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endParaRPr lang="zh-CN" altLang="en-US" dirty="0"/>
          </a:p>
        </p:txBody>
      </p:sp>
      <p:pic>
        <p:nvPicPr>
          <p:cNvPr id="2" name="图片 1"/>
          <p:cNvPicPr>
            <a:picLocks noChangeAspect="1"/>
          </p:cNvPicPr>
          <p:nvPr/>
        </p:nvPicPr>
        <p:blipFill>
          <a:blip r:embed="rId2"/>
          <a:stretch>
            <a:fillRect/>
          </a:stretch>
        </p:blipFill>
        <p:spPr>
          <a:xfrm>
            <a:off x="1150620" y="2286635"/>
            <a:ext cx="9890760" cy="246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79055" y="4826153"/>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用户打分</a:t>
            </a:r>
            <a:r>
              <a:rPr lang="en-US" altLang="zh-CN" dirty="0">
                <a:hlinkClick r:id="rId1"/>
              </a:rPr>
              <a:t>/</a:t>
            </a:r>
            <a:r>
              <a:rPr lang="zh-CN" altLang="en-US" dirty="0">
                <a:hlinkClick r:id="rId1"/>
              </a:rPr>
              <a:t>功能需求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10" name="文本框 9"/>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endParaRPr lang="zh-CN" altLang="en-US" dirty="0"/>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endParaRPr lang="zh-CN" altLang="en-US" dirty="0"/>
          </a:p>
        </p:txBody>
      </p:sp>
      <p:pic>
        <p:nvPicPr>
          <p:cNvPr id="5" name="图片 4"/>
          <p:cNvPicPr>
            <a:picLocks noChangeAspect="1"/>
          </p:cNvPicPr>
          <p:nvPr/>
        </p:nvPicPr>
        <p:blipFill>
          <a:blip r:embed="rId2"/>
          <a:stretch>
            <a:fillRect/>
          </a:stretch>
        </p:blipFill>
        <p:spPr>
          <a:xfrm>
            <a:off x="4971823" y="1211584"/>
            <a:ext cx="6226870" cy="329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a:solidFill>
                  <a:srgbClr val="2C3998"/>
                </a:solidFill>
                <a:latin typeface="微软雅黑" panose="020B0503020204020204" pitchFamily="34" charset="-122"/>
                <a:ea typeface="微软雅黑" panose="020B0503020204020204" pitchFamily="34" charset="-122"/>
              </a:rPr>
              <a:t>需求可行性</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80484" y="4630753"/>
            <a:ext cx="4304145" cy="1477328"/>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需求可行性分析会议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3071550" y="1595046"/>
            <a:ext cx="2413079" cy="2903063"/>
          </a:xfrm>
          <a:prstGeom prst="rect">
            <a:avLst/>
          </a:prstGeom>
        </p:spPr>
      </p:pic>
      <p:pic>
        <p:nvPicPr>
          <p:cNvPr id="6" name="图片 5"/>
          <p:cNvPicPr>
            <a:picLocks noChangeAspect="1"/>
          </p:cNvPicPr>
          <p:nvPr/>
        </p:nvPicPr>
        <p:blipFill>
          <a:blip r:embed="rId3"/>
          <a:stretch>
            <a:fillRect/>
          </a:stretch>
        </p:blipFill>
        <p:spPr>
          <a:xfrm>
            <a:off x="5726545" y="1218649"/>
            <a:ext cx="5284971" cy="5045764"/>
          </a:xfrm>
          <a:prstGeom prst="rect">
            <a:avLst/>
          </a:prstGeom>
        </p:spPr>
      </p:pic>
      <p:sp>
        <p:nvSpPr>
          <p:cNvPr id="8" name="文本框 7"/>
          <p:cNvSpPr txBox="1"/>
          <p:nvPr/>
        </p:nvSpPr>
        <p:spPr>
          <a:xfrm>
            <a:off x="3253740" y="857885"/>
            <a:ext cx="7757160" cy="645160"/>
          </a:xfrm>
          <a:prstGeom prst="rect">
            <a:avLst/>
          </a:prstGeom>
          <a:noFill/>
        </p:spPr>
        <p:txBody>
          <a:bodyPr wrap="square">
            <a:spAutoFit/>
          </a:bodyPr>
          <a:lstStyle/>
          <a:p>
            <a:r>
              <a:rPr lang="en-US" altLang="zh-CN" b="1" dirty="0">
                <a:solidFill>
                  <a:schemeClr val="accent2"/>
                </a:solidFill>
              </a:rPr>
              <a:t>23.</a:t>
            </a:r>
            <a:r>
              <a:rPr lang="zh-CN" altLang="en-US" b="1" dirty="0">
                <a:solidFill>
                  <a:schemeClr val="accent2"/>
                </a:solidFill>
              </a:rPr>
              <a:t>是否讨论、分析、论证了每个需求的可行性？是否存在不可行的需求？有记录吗？</a:t>
            </a:r>
            <a:endParaRPr lang="zh-CN" altLang="en-US" b="1" dirty="0">
              <a:solidFill>
                <a:schemeClr val="accent2"/>
              </a:solidFill>
            </a:endParaRPr>
          </a:p>
        </p:txBody>
      </p:sp>
      <p:sp>
        <p:nvSpPr>
          <p:cNvPr id="2" name="文本框 1"/>
          <p:cNvSpPr txBox="1"/>
          <p:nvPr/>
        </p:nvSpPr>
        <p:spPr>
          <a:xfrm>
            <a:off x="652145" y="1684655"/>
            <a:ext cx="2178050" cy="1476375"/>
          </a:xfrm>
          <a:prstGeom prst="rect">
            <a:avLst/>
          </a:prstGeom>
          <a:noFill/>
        </p:spPr>
        <p:txBody>
          <a:bodyPr wrap="square">
            <a:spAutoFit/>
          </a:bodyPr>
          <a:p>
            <a:r>
              <a:rPr lang="en-US" altLang="zh-CN" b="1" dirty="0">
                <a:solidFill>
                  <a:schemeClr val="accent2"/>
                </a:solidFill>
              </a:rPr>
              <a:t>23</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召开了会议，有会议记录。确实有一些不可行的需求被拒绝。</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34473" y="4789208"/>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/JAD</a:t>
            </a:r>
            <a:r>
              <a:rPr lang="zh-CN" altLang="en-US" dirty="0">
                <a:hlinkClick r:id="rId1"/>
              </a:rPr>
              <a:t>会议纪要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11" name="图片 10"/>
          <p:cNvPicPr>
            <a:picLocks noChangeAspect="1"/>
          </p:cNvPicPr>
          <p:nvPr/>
        </p:nvPicPr>
        <p:blipFill>
          <a:blip r:embed="rId2"/>
          <a:stretch>
            <a:fillRect/>
          </a:stretch>
        </p:blipFill>
        <p:spPr>
          <a:xfrm>
            <a:off x="3463762" y="1615603"/>
            <a:ext cx="3666538" cy="3173605"/>
          </a:xfrm>
          <a:prstGeom prst="rect">
            <a:avLst/>
          </a:prstGeom>
        </p:spPr>
      </p:pic>
      <p:pic>
        <p:nvPicPr>
          <p:cNvPr id="13" name="图片 12"/>
          <p:cNvPicPr>
            <a:picLocks noChangeAspect="1"/>
          </p:cNvPicPr>
          <p:nvPr/>
        </p:nvPicPr>
        <p:blipFill>
          <a:blip r:embed="rId3"/>
          <a:stretch>
            <a:fillRect/>
          </a:stretch>
        </p:blipFill>
        <p:spPr>
          <a:xfrm>
            <a:off x="7290271" y="1541004"/>
            <a:ext cx="3737470" cy="4567382"/>
          </a:xfrm>
          <a:prstGeom prst="rect">
            <a:avLst/>
          </a:prstGeom>
        </p:spPr>
      </p:pic>
      <p:sp>
        <p:nvSpPr>
          <p:cNvPr id="7" name="文本框 6"/>
          <p:cNvSpPr txBox="1"/>
          <p:nvPr/>
        </p:nvSpPr>
        <p:spPr>
          <a:xfrm>
            <a:off x="3572135" y="822296"/>
            <a:ext cx="6094520" cy="645160"/>
          </a:xfrm>
          <a:prstGeom prst="rect">
            <a:avLst/>
          </a:prstGeom>
          <a:noFill/>
        </p:spPr>
        <p:txBody>
          <a:bodyPr wrap="square">
            <a:spAutoFit/>
          </a:bodyPr>
          <a:lstStyle/>
          <a:p>
            <a:r>
              <a:rPr lang="en-US" altLang="zh-CN" b="1" dirty="0">
                <a:solidFill>
                  <a:schemeClr val="accent2"/>
                </a:solidFill>
              </a:rPr>
              <a:t>24.</a:t>
            </a:r>
            <a:r>
              <a:rPr lang="zh-CN" altLang="en-US" b="1" dirty="0">
                <a:solidFill>
                  <a:schemeClr val="accent2"/>
                </a:solidFill>
              </a:rPr>
              <a:t>是否召开了</a:t>
            </a:r>
            <a:r>
              <a:rPr lang="en-US" altLang="zh-CN" b="1" dirty="0">
                <a:solidFill>
                  <a:schemeClr val="accent2"/>
                </a:solidFill>
              </a:rPr>
              <a:t>JAD</a:t>
            </a:r>
            <a:r>
              <a:rPr lang="zh-CN" altLang="en-US" b="1" dirty="0">
                <a:solidFill>
                  <a:schemeClr val="accent2"/>
                </a:solidFill>
              </a:rPr>
              <a:t>会议？有没有会议记录？内容是否完整、有效？</a:t>
            </a:r>
            <a:endParaRPr lang="zh-CN" altLang="en-US" b="1" dirty="0">
              <a:solidFill>
                <a:schemeClr val="accent2"/>
              </a:solidFill>
            </a:endParaRPr>
          </a:p>
        </p:txBody>
      </p:sp>
      <p:sp>
        <p:nvSpPr>
          <p:cNvPr id="2" name="文本框 1"/>
          <p:cNvSpPr txBox="1"/>
          <p:nvPr/>
        </p:nvSpPr>
        <p:spPr>
          <a:xfrm>
            <a:off x="1122680" y="1541145"/>
            <a:ext cx="2449830" cy="1476375"/>
          </a:xfrm>
          <a:prstGeom prst="rect">
            <a:avLst/>
          </a:prstGeom>
          <a:noFill/>
        </p:spPr>
        <p:txBody>
          <a:bodyPr wrap="square">
            <a:spAutoFit/>
          </a:bodyPr>
          <a:p>
            <a:r>
              <a:rPr lang="en-US" altLang="zh-CN" b="1" dirty="0">
                <a:solidFill>
                  <a:schemeClr val="accent2"/>
                </a:solidFill>
              </a:rPr>
              <a:t>24.</a:t>
            </a:r>
            <a:r>
              <a:rPr lang="zh-CN" altLang="en-US" b="1" dirty="0">
                <a:solidFill>
                  <a:schemeClr val="accent2"/>
                </a:solidFill>
              </a:rPr>
              <a:t>自评：一般</a:t>
            </a:r>
            <a:endParaRPr lang="zh-CN" altLang="en-US" b="1" dirty="0">
              <a:solidFill>
                <a:schemeClr val="accent2"/>
              </a:solidFill>
            </a:endParaRPr>
          </a:p>
          <a:p>
            <a:r>
              <a:rPr lang="en-US" altLang="zh-CN" b="1" dirty="0">
                <a:solidFill>
                  <a:schemeClr val="accent2"/>
                </a:solidFill>
              </a:rPr>
              <a:t>JAD</a:t>
            </a:r>
            <a:r>
              <a:rPr lang="zh-CN" altLang="en-US" b="1" dirty="0">
                <a:solidFill>
                  <a:schemeClr val="accent2"/>
                </a:solidFill>
              </a:rPr>
              <a:t>会议召开，大家没有什么需求上的冲突但是有一些意见，非常有效。</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endParaRPr lang="zh-CN" altLang="en-US" dirty="0"/>
            </a:p>
          </p:txBody>
        </p:sp>
      </p:grpSp>
      <p:grpSp>
        <p:nvGrpSpPr>
          <p:cNvPr id="29" name="组合 16"/>
          <p:cNvGrpSpPr/>
          <p:nvPr/>
        </p:nvGrpSpPr>
        <p:grpSpPr>
          <a:xfrm>
            <a:off x="6505076" y="5593342"/>
            <a:ext cx="5165039" cy="619519"/>
            <a:chOff x="3606800" y="1689100"/>
            <a:chExt cx="5611760"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endParaRPr lang="zh-CN" altLang="en-US" dirty="0"/>
            </a:p>
          </p:txBody>
        </p:sp>
      </p:grpSp>
      <p:grpSp>
        <p:nvGrpSpPr>
          <p:cNvPr id="32" name="组合 16"/>
          <p:cNvGrpSpPr/>
          <p:nvPr/>
        </p:nvGrpSpPr>
        <p:grpSpPr>
          <a:xfrm>
            <a:off x="6505077" y="3459742"/>
            <a:ext cx="2980001" cy="619519"/>
            <a:chOff x="3606800" y="1689100"/>
            <a:chExt cx="3237737" cy="673100"/>
          </a:xfrm>
        </p:grpSpPr>
        <p:sp>
          <p:nvSpPr>
            <p:cNvPr id="33"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endParaRPr lang="zh-CN" altLang="en-US" dirty="0"/>
            </a:p>
          </p:txBody>
        </p:sp>
      </p:grpSp>
      <p:grpSp>
        <p:nvGrpSpPr>
          <p:cNvPr id="35" name="组合 16"/>
          <p:cNvGrpSpPr/>
          <p:nvPr/>
        </p:nvGrpSpPr>
        <p:grpSpPr>
          <a:xfrm>
            <a:off x="6471376" y="2392942"/>
            <a:ext cx="2395647" cy="619519"/>
            <a:chOff x="3606800" y="1689100"/>
            <a:chExt cx="2602845"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endParaRPr lang="zh-CN" altLang="en-US" dirty="0"/>
            </a:p>
          </p:txBody>
        </p:sp>
      </p:grpSp>
      <p:grpSp>
        <p:nvGrpSpPr>
          <p:cNvPr id="38" name="组合 16"/>
          <p:cNvGrpSpPr/>
          <p:nvPr/>
        </p:nvGrpSpPr>
        <p:grpSpPr>
          <a:xfrm>
            <a:off x="6459399" y="1325850"/>
            <a:ext cx="3719848" cy="619519"/>
            <a:chOff x="3606800" y="1689100"/>
            <a:chExt cx="4041574"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158647" y="1434090"/>
            <a:ext cx="3584481" cy="4862946"/>
          </a:xfrm>
          <a:prstGeom prst="rect">
            <a:avLst/>
          </a:prstGeom>
        </p:spPr>
      </p:pic>
      <p:sp>
        <p:nvSpPr>
          <p:cNvPr id="5" name="文本框 4"/>
          <p:cNvSpPr txBox="1"/>
          <p:nvPr/>
        </p:nvSpPr>
        <p:spPr>
          <a:xfrm>
            <a:off x="1681018" y="2132361"/>
            <a:ext cx="3001818" cy="923330"/>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endParaRPr lang="zh-CN" altLang="en-US" dirty="0"/>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2"/>
              </a:rPr>
              <a:t>Community-Group-</a:t>
            </a:r>
            <a:r>
              <a:rPr lang="en-US" altLang="zh-CN" dirty="0" err="1">
                <a:hlinkClick r:id="rId2"/>
              </a:rPr>
              <a:t>Purchase_Project</a:t>
            </a:r>
            <a:r>
              <a:rPr lang="en-US" altLang="zh-CN" dirty="0">
                <a:hlinkClick r:id="rId2"/>
              </a:rPr>
              <a:t>/[S4]</a:t>
            </a:r>
            <a:r>
              <a:rPr lang="zh-CN" altLang="en-US" dirty="0">
                <a:hlinkClick r:id="rId2"/>
              </a:rPr>
              <a:t>软件需求收尾</a:t>
            </a:r>
            <a:r>
              <a:rPr lang="en-US" altLang="zh-CN" dirty="0">
                <a:hlinkClick r:id="rId2"/>
              </a:rPr>
              <a:t>/SRS</a:t>
            </a:r>
            <a:r>
              <a:rPr lang="zh-CN" altLang="en-US" dirty="0">
                <a:hlinkClick r:id="rId2"/>
              </a:rPr>
              <a:t>文档 </a:t>
            </a:r>
            <a:r>
              <a:rPr lang="en-US" altLang="zh-CN" dirty="0">
                <a:hlinkClick r:id="rId2"/>
              </a:rPr>
              <a:t>at master · Community-Group-Purchase/Community-Group-</a:t>
            </a:r>
            <a:r>
              <a:rPr lang="en-US" altLang="zh-CN" dirty="0" err="1">
                <a:hlinkClick r:id="rId2"/>
              </a:rPr>
              <a:t>Purchase_Project</a:t>
            </a:r>
            <a:r>
              <a:rPr lang="en-US" altLang="zh-CN" dirty="0">
                <a:hlinkClick r:id="rId2"/>
              </a:rPr>
              <a:t> (github.com)</a:t>
            </a:r>
            <a:endParaRPr lang="zh-CN" altLang="en-US" dirty="0"/>
          </a:p>
        </p:txBody>
      </p:sp>
      <p:pic>
        <p:nvPicPr>
          <p:cNvPr id="6" name="图片 5"/>
          <p:cNvPicPr>
            <a:picLocks noChangeAspect="1"/>
          </p:cNvPicPr>
          <p:nvPr/>
        </p:nvPicPr>
        <p:blipFill>
          <a:blip r:embed="rId3"/>
          <a:stretch>
            <a:fillRect/>
          </a:stretch>
        </p:blipFill>
        <p:spPr>
          <a:xfrm>
            <a:off x="1772443" y="3262333"/>
            <a:ext cx="2504762" cy="333333"/>
          </a:xfrm>
          <a:prstGeom prst="rect">
            <a:avLst/>
          </a:prstGeom>
        </p:spPr>
      </p:pic>
      <p:sp>
        <p:nvSpPr>
          <p:cNvPr id="8" name="文本框 7"/>
          <p:cNvSpPr txBox="1"/>
          <p:nvPr/>
        </p:nvSpPr>
        <p:spPr>
          <a:xfrm>
            <a:off x="4014926" y="792499"/>
            <a:ext cx="6094520" cy="645160"/>
          </a:xfrm>
          <a:prstGeom prst="rect">
            <a:avLst/>
          </a:prstGeom>
          <a:noFill/>
        </p:spPr>
        <p:txBody>
          <a:bodyPr wrap="square">
            <a:spAutoFit/>
          </a:bodyPr>
          <a:lstStyle/>
          <a:p>
            <a:r>
              <a:rPr lang="en-US" altLang="zh-CN" b="1" dirty="0">
                <a:solidFill>
                  <a:schemeClr val="accent2"/>
                </a:solidFill>
              </a:rPr>
              <a:t>26.</a:t>
            </a:r>
            <a:r>
              <a:rPr lang="zh-CN" altLang="en-US" b="1" dirty="0">
                <a:solidFill>
                  <a:schemeClr val="accent2"/>
                </a:solidFill>
              </a:rPr>
              <a:t>提交的</a:t>
            </a:r>
            <a:r>
              <a:rPr lang="en-US" altLang="zh-CN" b="1" dirty="0">
                <a:solidFill>
                  <a:schemeClr val="accent2"/>
                </a:solidFill>
              </a:rPr>
              <a:t>SRS</a:t>
            </a:r>
            <a:r>
              <a:rPr lang="zh-CN" altLang="en-US" b="1" dirty="0">
                <a:solidFill>
                  <a:schemeClr val="accent2"/>
                </a:solidFill>
              </a:rPr>
              <a:t>在内容上是否完整？是否考虑了功能和非功能的需求？是否达到要求的下限？</a:t>
            </a:r>
            <a:endParaRPr lang="zh-CN" altLang="en-US" b="1" dirty="0">
              <a:solidFill>
                <a:schemeClr val="accent2"/>
              </a:solidFill>
            </a:endParaRPr>
          </a:p>
        </p:txBody>
      </p:sp>
      <p:sp>
        <p:nvSpPr>
          <p:cNvPr id="2" name="文本框 1"/>
          <p:cNvSpPr txBox="1"/>
          <p:nvPr/>
        </p:nvSpPr>
        <p:spPr>
          <a:xfrm>
            <a:off x="4111625" y="1863090"/>
            <a:ext cx="3326130" cy="922020"/>
          </a:xfrm>
          <a:prstGeom prst="rect">
            <a:avLst/>
          </a:prstGeom>
          <a:noFill/>
        </p:spPr>
        <p:txBody>
          <a:bodyPr wrap="square">
            <a:spAutoFit/>
          </a:bodyPr>
          <a:p>
            <a:r>
              <a:rPr lang="en-US" altLang="zh-CN" b="1" dirty="0">
                <a:solidFill>
                  <a:schemeClr val="accent2"/>
                </a:solidFill>
              </a:rPr>
              <a:t>26</a:t>
            </a:r>
            <a:r>
              <a:rPr lang="zh-CN" b="1" dirty="0">
                <a:solidFill>
                  <a:schemeClr val="accent2"/>
                </a:solidFill>
              </a:rPr>
              <a:t>自评：一般</a:t>
            </a:r>
            <a:endParaRPr lang="zh-CN" b="1" dirty="0">
              <a:solidFill>
                <a:schemeClr val="accent2"/>
              </a:solidFill>
            </a:endParaRPr>
          </a:p>
          <a:p>
            <a:r>
              <a:rPr lang="en-US" altLang="zh-CN" b="1" dirty="0">
                <a:solidFill>
                  <a:schemeClr val="accent2"/>
                </a:solidFill>
              </a:rPr>
              <a:t>SRS</a:t>
            </a:r>
            <a:r>
              <a:rPr lang="zh-CN" altLang="en-US" b="1" dirty="0">
                <a:solidFill>
                  <a:schemeClr val="accent2"/>
                </a:solidFill>
              </a:rPr>
              <a:t>内容比较齐全。</a:t>
            </a:r>
            <a:endParaRPr lang="zh-CN" altLang="en-US" b="1" dirty="0">
              <a:solidFill>
                <a:schemeClr val="accent2"/>
              </a:solidFill>
            </a:endParaRPr>
          </a:p>
          <a:p>
            <a:r>
              <a:rPr lang="zh-CN" altLang="en-US" b="1" dirty="0">
                <a:solidFill>
                  <a:schemeClr val="accent2"/>
                </a:solidFill>
              </a:rPr>
              <a:t>考虑了功能和非功能的需求。</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820097"/>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endParaRPr lang="zh-CN" altLang="en-US" dirty="0"/>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8" name="图片 7"/>
          <p:cNvPicPr>
            <a:picLocks noChangeAspect="1"/>
          </p:cNvPicPr>
          <p:nvPr/>
        </p:nvPicPr>
        <p:blipFill>
          <a:blip r:embed="rId2"/>
          <a:stretch>
            <a:fillRect/>
          </a:stretch>
        </p:blipFill>
        <p:spPr>
          <a:xfrm>
            <a:off x="5096044" y="1621888"/>
            <a:ext cx="3744322" cy="2924560"/>
          </a:xfrm>
          <a:prstGeom prst="rect">
            <a:avLst/>
          </a:prstGeom>
        </p:spPr>
      </p:pic>
      <p:pic>
        <p:nvPicPr>
          <p:cNvPr id="11" name="图片 10"/>
          <p:cNvPicPr>
            <a:picLocks noChangeAspect="1"/>
          </p:cNvPicPr>
          <p:nvPr/>
        </p:nvPicPr>
        <p:blipFill>
          <a:blip r:embed="rId3"/>
          <a:stretch>
            <a:fillRect/>
          </a:stretch>
        </p:blipFill>
        <p:spPr>
          <a:xfrm>
            <a:off x="6707343" y="2096655"/>
            <a:ext cx="4780952" cy="3980952"/>
          </a:xfrm>
          <a:prstGeom prst="rect">
            <a:avLst/>
          </a:prstGeom>
        </p:spPr>
      </p:pic>
      <p:sp>
        <p:nvSpPr>
          <p:cNvPr id="7" name="文本框 6"/>
          <p:cNvSpPr txBox="1"/>
          <p:nvPr/>
        </p:nvSpPr>
        <p:spPr>
          <a:xfrm>
            <a:off x="4378960" y="819785"/>
            <a:ext cx="6094730" cy="645160"/>
          </a:xfrm>
          <a:prstGeom prst="rect">
            <a:avLst/>
          </a:prstGeom>
          <a:noFill/>
        </p:spPr>
        <p:txBody>
          <a:bodyPr wrap="square">
            <a:spAutoFit/>
          </a:bodyPr>
          <a:lstStyle/>
          <a:p>
            <a:r>
              <a:rPr lang="en-US" altLang="zh-CN" b="1" dirty="0">
                <a:solidFill>
                  <a:schemeClr val="accent2"/>
                </a:solidFill>
              </a:rPr>
              <a:t>25.</a:t>
            </a:r>
            <a:r>
              <a:rPr lang="zh-CN" altLang="en-US" b="1" dirty="0">
                <a:solidFill>
                  <a:schemeClr val="accent2"/>
                </a:solidFill>
              </a:rPr>
              <a:t>是否清晰地定义了需求，可以移交给另一小组设计、实现而依然理解正确？</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73630" y="1626139"/>
            <a:ext cx="3001818" cy="923330"/>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endParaRPr lang="zh-CN" altLang="en-US" dirty="0"/>
          </a:p>
        </p:txBody>
      </p:sp>
      <p:pic>
        <p:nvPicPr>
          <p:cNvPr id="6" name="图片 5"/>
          <p:cNvPicPr>
            <a:picLocks noChangeAspect="1"/>
          </p:cNvPicPr>
          <p:nvPr/>
        </p:nvPicPr>
        <p:blipFill>
          <a:blip r:embed="rId1"/>
          <a:stretch>
            <a:fillRect/>
          </a:stretch>
        </p:blipFill>
        <p:spPr>
          <a:xfrm>
            <a:off x="890624" y="2806211"/>
            <a:ext cx="3571128" cy="3004642"/>
          </a:xfrm>
          <a:prstGeom prst="rect">
            <a:avLst/>
          </a:prstGeom>
        </p:spPr>
      </p:pic>
      <p:pic>
        <p:nvPicPr>
          <p:cNvPr id="12" name="图片 11"/>
          <p:cNvPicPr>
            <a:picLocks noChangeAspect="1"/>
          </p:cNvPicPr>
          <p:nvPr/>
        </p:nvPicPr>
        <p:blipFill>
          <a:blip r:embed="rId2"/>
          <a:stretch>
            <a:fillRect/>
          </a:stretch>
        </p:blipFill>
        <p:spPr>
          <a:xfrm>
            <a:off x="4085391" y="1896961"/>
            <a:ext cx="4419766" cy="3923798"/>
          </a:xfrm>
          <a:prstGeom prst="rect">
            <a:avLst/>
          </a:prstGeom>
        </p:spPr>
      </p:pic>
      <p:pic>
        <p:nvPicPr>
          <p:cNvPr id="16" name="图片 15"/>
          <p:cNvPicPr>
            <a:picLocks noChangeAspect="1"/>
          </p:cNvPicPr>
          <p:nvPr/>
        </p:nvPicPr>
        <p:blipFill>
          <a:blip r:embed="rId3"/>
          <a:stretch>
            <a:fillRect/>
          </a:stretch>
        </p:blipFill>
        <p:spPr>
          <a:xfrm>
            <a:off x="8190940" y="1626139"/>
            <a:ext cx="3182537" cy="4184954"/>
          </a:xfrm>
          <a:prstGeom prst="rect">
            <a:avLst/>
          </a:prstGeom>
        </p:spPr>
      </p:pic>
      <p:pic>
        <p:nvPicPr>
          <p:cNvPr id="14" name="图片 13"/>
          <p:cNvPicPr>
            <a:picLocks noChangeAspect="1"/>
          </p:cNvPicPr>
          <p:nvPr/>
        </p:nvPicPr>
        <p:blipFill>
          <a:blip r:embed="rId4"/>
          <a:stretch>
            <a:fillRect/>
          </a:stretch>
        </p:blipFill>
        <p:spPr>
          <a:xfrm>
            <a:off x="8984704" y="1239293"/>
            <a:ext cx="2388773" cy="2392702"/>
          </a:xfrm>
          <a:prstGeom prst="rect">
            <a:avLst/>
          </a:prstGeom>
        </p:spPr>
      </p:pic>
      <p:sp>
        <p:nvSpPr>
          <p:cNvPr id="2" name="文本框 1"/>
          <p:cNvSpPr txBox="1"/>
          <p:nvPr/>
        </p:nvSpPr>
        <p:spPr>
          <a:xfrm>
            <a:off x="4265295" y="697865"/>
            <a:ext cx="3836035" cy="1198880"/>
          </a:xfrm>
          <a:prstGeom prst="rect">
            <a:avLst/>
          </a:prstGeom>
          <a:noFill/>
        </p:spPr>
        <p:txBody>
          <a:bodyPr wrap="square" rtlCol="0">
            <a:spAutoFit/>
          </a:bodyPr>
          <a:lstStyle/>
          <a:p>
            <a:pPr lvl="0" algn="l">
              <a:buClrTx/>
              <a:buSzTx/>
              <a:buFontTx/>
            </a:pPr>
            <a:r>
              <a:rPr lang="en-US" altLang="zh-CN" b="1" dirty="0">
                <a:solidFill>
                  <a:schemeClr val="accent2"/>
                </a:solidFill>
                <a:sym typeface="+mn-ea"/>
              </a:rPr>
              <a:t>25</a:t>
            </a:r>
            <a:r>
              <a:rPr lang="en-US" altLang="zh-CN" b="1" dirty="0">
                <a:solidFill>
                  <a:schemeClr val="accent2"/>
                </a:solidFill>
                <a:sym typeface="+mn-ea"/>
              </a:rPr>
              <a:t>自评</a:t>
            </a:r>
            <a:r>
              <a:rPr lang="zh-CN" altLang="en-US" b="1" dirty="0">
                <a:solidFill>
                  <a:schemeClr val="accent2"/>
                </a:solidFill>
                <a:sym typeface="+mn-ea"/>
              </a:rPr>
              <a:t>：</a:t>
            </a:r>
            <a:r>
              <a:rPr lang="zh-CN" altLang="en-US" b="1" dirty="0">
                <a:solidFill>
                  <a:schemeClr val="accent2"/>
                </a:solidFill>
                <a:sym typeface="+mn-ea"/>
              </a:rPr>
              <a:t>一般</a:t>
            </a:r>
            <a:endParaRPr lang="zh-CN" altLang="en-US" b="1" dirty="0">
              <a:solidFill>
                <a:schemeClr val="accent2"/>
              </a:solidFill>
              <a:sym typeface="+mn-ea"/>
            </a:endParaRPr>
          </a:p>
          <a:p>
            <a:pPr lvl="0" algn="l">
              <a:buClrTx/>
              <a:buSzTx/>
              <a:buFontTx/>
            </a:pPr>
            <a:r>
              <a:rPr lang="en-US" altLang="zh-CN" b="1" dirty="0">
                <a:solidFill>
                  <a:schemeClr val="accent2"/>
                </a:solidFill>
                <a:sym typeface="+mn-ea"/>
              </a:rPr>
              <a:t>S</a:t>
            </a:r>
            <a:r>
              <a:rPr lang="en-US" altLang="zh-CN" b="1" dirty="0">
                <a:solidFill>
                  <a:schemeClr val="accent2"/>
                </a:solidFill>
                <a:sym typeface="+mn-ea"/>
              </a:rPr>
              <a:t>RS</a:t>
            </a:r>
            <a:r>
              <a:rPr lang="zh-CN" altLang="en-US" b="1" dirty="0">
                <a:solidFill>
                  <a:schemeClr val="accent2"/>
                </a:solidFill>
                <a:sym typeface="+mn-ea"/>
              </a:rPr>
              <a:t>内有比较清晰的说明和用例描述。</a:t>
            </a:r>
            <a:endParaRPr lang="zh-CN" altLang="en-US" b="1" dirty="0">
              <a:solidFill>
                <a:schemeClr val="accent2"/>
              </a:solidFill>
              <a:sym typeface="+mn-ea"/>
            </a:endParaRPr>
          </a:p>
          <a:p>
            <a:pPr lvl="0" algn="l">
              <a:buClrTx/>
              <a:buSzTx/>
              <a:buFontTx/>
            </a:pPr>
            <a:r>
              <a:rPr lang="zh-CN" altLang="en-US" b="1" dirty="0">
                <a:solidFill>
                  <a:schemeClr val="accent2"/>
                </a:solidFill>
                <a:sym typeface="+mn-ea"/>
              </a:rPr>
              <a:t>针对是否可以移交，决定发邮件询问其他小组的组长。</a:t>
            </a:r>
            <a:endParaRPr lang="zh-CN" altLang="en-US" b="1" dirty="0">
              <a:solidFill>
                <a:schemeClr val="accent2"/>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4417" y="1562458"/>
            <a:ext cx="3573818" cy="386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92102" y="1239293"/>
            <a:ext cx="4405133" cy="646331"/>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endParaRPr lang="zh-CN" altLang="en-US" dirty="0"/>
          </a:p>
        </p:txBody>
      </p:sp>
      <p:pic>
        <p:nvPicPr>
          <p:cNvPr id="10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052" y="3308434"/>
            <a:ext cx="3263323" cy="283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102" y="1917914"/>
            <a:ext cx="3573817" cy="416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6096000" y="1512530"/>
            <a:ext cx="5481301" cy="3832939"/>
          </a:xfrm>
          <a:prstGeom prst="rect">
            <a:avLst/>
          </a:prstGeom>
        </p:spPr>
      </p:pic>
      <p:sp>
        <p:nvSpPr>
          <p:cNvPr id="7" name="文本框 6"/>
          <p:cNvSpPr txBox="1"/>
          <p:nvPr/>
        </p:nvSpPr>
        <p:spPr>
          <a:xfrm>
            <a:off x="4494321" y="869961"/>
            <a:ext cx="6094520" cy="368300"/>
          </a:xfrm>
          <a:prstGeom prst="rect">
            <a:avLst/>
          </a:prstGeom>
          <a:noFill/>
        </p:spPr>
        <p:txBody>
          <a:bodyPr wrap="square">
            <a:spAutoFit/>
          </a:bodyPr>
          <a:lstStyle/>
          <a:p>
            <a:r>
              <a:rPr lang="en-US" altLang="zh-CN" b="1" dirty="0">
                <a:solidFill>
                  <a:schemeClr val="accent2"/>
                </a:solidFill>
              </a:rPr>
              <a:t>27.SRS</a:t>
            </a:r>
            <a:r>
              <a:rPr lang="zh-CN" altLang="en-US" b="1" dirty="0">
                <a:solidFill>
                  <a:schemeClr val="accent2"/>
                </a:solidFill>
              </a:rPr>
              <a:t>中是否对全部用户的需求进行了优先级排序？ </a:t>
            </a:r>
            <a:endParaRPr lang="zh-CN" altLang="en-US" b="1" dirty="0">
              <a:solidFill>
                <a:schemeClr val="accent2"/>
              </a:solidFill>
            </a:endParaRPr>
          </a:p>
        </p:txBody>
      </p:sp>
      <p:sp>
        <p:nvSpPr>
          <p:cNvPr id="6" name="文本框 5"/>
          <p:cNvSpPr txBox="1"/>
          <p:nvPr/>
        </p:nvSpPr>
        <p:spPr>
          <a:xfrm>
            <a:off x="4260641" y="5131446"/>
            <a:ext cx="6094520" cy="645160"/>
          </a:xfrm>
          <a:prstGeom prst="rect">
            <a:avLst/>
          </a:prstGeom>
          <a:noFill/>
        </p:spPr>
        <p:txBody>
          <a:bodyPr wrap="square">
            <a:spAutoFit/>
          </a:bodyPr>
          <a:p>
            <a:r>
              <a:rPr lang="en-US" altLang="zh-CN" b="1" dirty="0">
                <a:solidFill>
                  <a:schemeClr val="accent2"/>
                </a:solidFill>
              </a:rPr>
              <a:t>27</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优先级排序是经过</a:t>
            </a:r>
            <a:r>
              <a:rPr lang="en-US" altLang="zh-CN" b="1" dirty="0">
                <a:solidFill>
                  <a:schemeClr val="accent2"/>
                </a:solidFill>
              </a:rPr>
              <a:t>QFD</a:t>
            </a:r>
            <a:r>
              <a:rPr lang="zh-CN" altLang="en-US" b="1" dirty="0">
                <a:solidFill>
                  <a:schemeClr val="accent2"/>
                </a:solidFill>
              </a:rPr>
              <a:t>量化后的打分，在</a:t>
            </a:r>
            <a:r>
              <a:rPr lang="en-US" altLang="zh-CN" b="1" dirty="0">
                <a:solidFill>
                  <a:schemeClr val="accent2"/>
                </a:solidFill>
              </a:rPr>
              <a:t>SRS</a:t>
            </a:r>
            <a:r>
              <a:rPr lang="zh-CN" altLang="en-US" b="1" dirty="0">
                <a:solidFill>
                  <a:schemeClr val="accent2"/>
                </a:solidFill>
              </a:rPr>
              <a:t>中也有体现。 </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a:solidFill>
                  <a:srgbClr val="2C3998"/>
                </a:solidFill>
                <a:latin typeface="微软雅黑" panose="020B0503020204020204" pitchFamily="34" charset="-122"/>
                <a:ea typeface="微软雅黑" panose="020B0503020204020204" pitchFamily="34" charset="-122"/>
              </a:rPr>
              <a:t>SRS</a:t>
            </a:r>
            <a:r>
              <a:rPr lang="zh-CN" altLang="en-US" sz="2400" b="1">
                <a:solidFill>
                  <a:srgbClr val="2C3998"/>
                </a:solidFill>
                <a:latin typeface="微软雅黑" panose="020B0503020204020204" pitchFamily="34" charset="-122"/>
                <a:ea typeface="微软雅黑" panose="020B0503020204020204" pitchFamily="34" charset="-122"/>
              </a:rPr>
              <a:t>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53308" y="2096655"/>
            <a:ext cx="3583709" cy="2031325"/>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无需求冲突存在</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6096000" y="1512530"/>
            <a:ext cx="5481301" cy="3832939"/>
          </a:xfrm>
          <a:prstGeom prst="rect">
            <a:avLst/>
          </a:prstGeom>
        </p:spPr>
      </p:pic>
      <p:sp>
        <p:nvSpPr>
          <p:cNvPr id="7" name="文本框 6"/>
          <p:cNvSpPr txBox="1"/>
          <p:nvPr/>
        </p:nvSpPr>
        <p:spPr>
          <a:xfrm>
            <a:off x="4281170" y="777875"/>
            <a:ext cx="6094730" cy="645160"/>
          </a:xfrm>
          <a:prstGeom prst="rect">
            <a:avLst/>
          </a:prstGeom>
          <a:noFill/>
        </p:spPr>
        <p:txBody>
          <a:bodyPr wrap="square">
            <a:spAutoFit/>
          </a:bodyPr>
          <a:lstStyle/>
          <a:p>
            <a:r>
              <a:rPr lang="en-US" altLang="zh-CN" b="1" dirty="0">
                <a:solidFill>
                  <a:schemeClr val="accent2"/>
                </a:solidFill>
              </a:rPr>
              <a:t>28.</a:t>
            </a:r>
            <a:r>
              <a:rPr lang="zh-CN" altLang="en-US" b="1" dirty="0">
                <a:solidFill>
                  <a:schemeClr val="accent2"/>
                </a:solidFill>
              </a:rPr>
              <a:t>需求优先级排序是否考虑了用户群的分类？是否存在需求冲突？怎样解决可能的需求冲突？</a:t>
            </a:r>
            <a:endParaRPr lang="zh-CN" altLang="en-US" b="1" dirty="0">
              <a:solidFill>
                <a:schemeClr val="accent2"/>
              </a:solidFill>
            </a:endParaRPr>
          </a:p>
        </p:txBody>
      </p:sp>
      <p:sp>
        <p:nvSpPr>
          <p:cNvPr id="2" name="文本框 1"/>
          <p:cNvSpPr txBox="1"/>
          <p:nvPr/>
        </p:nvSpPr>
        <p:spPr>
          <a:xfrm>
            <a:off x="3937000" y="5184775"/>
            <a:ext cx="6438900" cy="645160"/>
          </a:xfrm>
          <a:prstGeom prst="rect">
            <a:avLst/>
          </a:prstGeom>
          <a:noFill/>
        </p:spPr>
        <p:txBody>
          <a:bodyPr wrap="square">
            <a:spAutoFit/>
          </a:bodyPr>
          <a:p>
            <a:r>
              <a:rPr lang="en-US" altLang="zh-CN" b="1" dirty="0">
                <a:solidFill>
                  <a:schemeClr val="accent2"/>
                </a:solidFill>
              </a:rPr>
              <a:t>28</a:t>
            </a:r>
            <a:r>
              <a:rPr lang="zh-CN" b="1" dirty="0">
                <a:solidFill>
                  <a:schemeClr val="accent2"/>
                </a:solidFill>
              </a:rPr>
              <a:t>自评：一般</a:t>
            </a:r>
            <a:endParaRPr lang="zh-CN" b="1" dirty="0">
              <a:solidFill>
                <a:schemeClr val="accent2"/>
              </a:solidFill>
            </a:endParaRPr>
          </a:p>
          <a:p>
            <a:r>
              <a:rPr lang="zh-CN" b="1" dirty="0">
                <a:solidFill>
                  <a:schemeClr val="accent2"/>
                </a:solidFill>
              </a:rPr>
              <a:t>不存在需求冲突，如果发生了需求冲突，将启动</a:t>
            </a:r>
            <a:r>
              <a:rPr lang="en-US" altLang="zh-CN" b="1" dirty="0">
                <a:solidFill>
                  <a:schemeClr val="accent2"/>
                </a:solidFill>
              </a:rPr>
              <a:t>JAD</a:t>
            </a:r>
            <a:r>
              <a:rPr lang="zh-CN" altLang="en-US" b="1" dirty="0">
                <a:solidFill>
                  <a:schemeClr val="accent2"/>
                </a:solidFill>
              </a:rPr>
              <a:t>会议详谈。</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endParaRPr lang="zh-CN" altLang="en-US" dirty="0">
              <a:solidFill>
                <a:srgbClr val="FF0000"/>
              </a:solidFill>
            </a:endParaRPr>
          </a:p>
        </p:txBody>
      </p:sp>
      <p:sp>
        <p:nvSpPr>
          <p:cNvPr id="10" name="文本框 9"/>
          <p:cNvSpPr txBox="1"/>
          <p:nvPr/>
        </p:nvSpPr>
        <p:spPr>
          <a:xfrm>
            <a:off x="981180" y="4556679"/>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6" name="图片 5"/>
          <p:cNvPicPr>
            <a:picLocks noChangeAspect="1"/>
          </p:cNvPicPr>
          <p:nvPr/>
        </p:nvPicPr>
        <p:blipFill>
          <a:blip r:embed="rId2"/>
          <a:stretch>
            <a:fillRect/>
          </a:stretch>
        </p:blipFill>
        <p:spPr>
          <a:xfrm>
            <a:off x="4204861" y="1359891"/>
            <a:ext cx="3047619" cy="3076190"/>
          </a:xfrm>
          <a:prstGeom prst="rect">
            <a:avLst/>
          </a:prstGeom>
        </p:spPr>
      </p:pic>
      <p:pic>
        <p:nvPicPr>
          <p:cNvPr id="8" name="图片 7"/>
          <p:cNvPicPr>
            <a:picLocks noChangeAspect="1"/>
          </p:cNvPicPr>
          <p:nvPr/>
        </p:nvPicPr>
        <p:blipFill>
          <a:blip r:embed="rId3"/>
          <a:stretch>
            <a:fillRect/>
          </a:stretch>
        </p:blipFill>
        <p:spPr>
          <a:xfrm>
            <a:off x="6833028" y="1239293"/>
            <a:ext cx="4097073" cy="4756827"/>
          </a:xfrm>
          <a:prstGeom prst="rect">
            <a:avLst/>
          </a:prstGeom>
        </p:spPr>
      </p:pic>
      <p:sp>
        <p:nvSpPr>
          <p:cNvPr id="9" name="文本框 8"/>
          <p:cNvSpPr txBox="1"/>
          <p:nvPr/>
        </p:nvSpPr>
        <p:spPr>
          <a:xfrm>
            <a:off x="3678949" y="653261"/>
            <a:ext cx="6094520" cy="645160"/>
          </a:xfrm>
          <a:prstGeom prst="rect">
            <a:avLst/>
          </a:prstGeom>
          <a:noFill/>
        </p:spPr>
        <p:txBody>
          <a:bodyPr wrap="square">
            <a:spAutoFit/>
          </a:bodyPr>
          <a:lstStyle/>
          <a:p>
            <a:r>
              <a:rPr lang="en-US" altLang="zh-CN" b="1" dirty="0">
                <a:solidFill>
                  <a:schemeClr val="accent2"/>
                </a:solidFill>
              </a:rPr>
              <a:t>29.SRS</a:t>
            </a:r>
            <a:r>
              <a:rPr lang="zh-CN" altLang="en-US" b="1" dirty="0">
                <a:solidFill>
                  <a:schemeClr val="accent2"/>
                </a:solidFill>
              </a:rPr>
              <a:t>中是否包含了数据字典？定义的方法是否正确？内容是否完整、准确？</a:t>
            </a:r>
            <a:endParaRPr lang="zh-CN" altLang="en-US" b="1" dirty="0">
              <a:solidFill>
                <a:schemeClr val="accent2"/>
              </a:solidFill>
            </a:endParaRPr>
          </a:p>
        </p:txBody>
      </p:sp>
      <p:sp>
        <p:nvSpPr>
          <p:cNvPr id="3" name="文本框 2"/>
          <p:cNvSpPr txBox="1"/>
          <p:nvPr/>
        </p:nvSpPr>
        <p:spPr>
          <a:xfrm>
            <a:off x="1157605" y="3295650"/>
            <a:ext cx="2808605" cy="645160"/>
          </a:xfrm>
          <a:prstGeom prst="rect">
            <a:avLst/>
          </a:prstGeom>
          <a:noFill/>
        </p:spPr>
        <p:txBody>
          <a:bodyPr wrap="square">
            <a:spAutoFit/>
          </a:bodyPr>
          <a:p>
            <a:r>
              <a:rPr lang="en-US" altLang="zh-CN" b="1" dirty="0">
                <a:solidFill>
                  <a:schemeClr val="accent2"/>
                </a:solidFill>
              </a:rPr>
              <a:t>29</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有单独的数据字典文档</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endParaRPr lang="zh-CN" altLang="en-US" dirty="0"/>
            </a:p>
          </p:txBody>
        </p:sp>
      </p:grpSp>
      <p:grpSp>
        <p:nvGrpSpPr>
          <p:cNvPr id="29" name="组合 16"/>
          <p:cNvGrpSpPr/>
          <p:nvPr/>
        </p:nvGrpSpPr>
        <p:grpSpPr>
          <a:xfrm>
            <a:off x="6505074" y="5593342"/>
            <a:ext cx="3365168" cy="619519"/>
            <a:chOff x="3606800" y="1689100"/>
            <a:chExt cx="3656219"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endParaRPr lang="zh-CN" altLang="en-US" dirty="0"/>
            </a:p>
          </p:txBody>
        </p:sp>
      </p:grpSp>
      <p:grpSp>
        <p:nvGrpSpPr>
          <p:cNvPr id="32" name="组合 16"/>
          <p:cNvGrpSpPr/>
          <p:nvPr/>
        </p:nvGrpSpPr>
        <p:grpSpPr>
          <a:xfrm>
            <a:off x="6505073" y="3459742"/>
            <a:ext cx="3611274" cy="619519"/>
            <a:chOff x="3606800" y="1689100"/>
            <a:chExt cx="3923610" cy="673100"/>
          </a:xfrm>
        </p:grpSpPr>
        <p:sp>
          <p:nvSpPr>
            <p:cNvPr id="33"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endParaRPr lang="zh-CN" altLang="en-US" dirty="0"/>
            </a:p>
          </p:txBody>
        </p:sp>
      </p:grpSp>
      <p:grpSp>
        <p:nvGrpSpPr>
          <p:cNvPr id="35" name="组合 16"/>
          <p:cNvGrpSpPr/>
          <p:nvPr/>
        </p:nvGrpSpPr>
        <p:grpSpPr>
          <a:xfrm>
            <a:off x="6471372" y="2392942"/>
            <a:ext cx="3611275" cy="619519"/>
            <a:chOff x="3606800" y="1689100"/>
            <a:chExt cx="3923615"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endParaRPr lang="zh-CN" altLang="en-US" dirty="0"/>
            </a:p>
          </p:txBody>
        </p:sp>
      </p:grpSp>
      <p:grpSp>
        <p:nvGrpSpPr>
          <p:cNvPr id="38" name="组合 16"/>
          <p:cNvGrpSpPr/>
          <p:nvPr/>
        </p:nvGrpSpPr>
        <p:grpSpPr>
          <a:xfrm>
            <a:off x="6459399" y="1325850"/>
            <a:ext cx="3321382" cy="619519"/>
            <a:chOff x="3606800" y="1689100"/>
            <a:chExt cx="3608645"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1026"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153792" y="777628"/>
            <a:ext cx="6094520" cy="368300"/>
          </a:xfrm>
          <a:prstGeom prst="rect">
            <a:avLst/>
          </a:prstGeom>
          <a:noFill/>
        </p:spPr>
        <p:txBody>
          <a:bodyPr wrap="square">
            <a:spAutoFit/>
          </a:bodyPr>
          <a:lstStyle/>
          <a:p>
            <a:r>
              <a:rPr lang="en-US" altLang="zh-CN" b="1" dirty="0">
                <a:solidFill>
                  <a:schemeClr val="accent2"/>
                </a:solidFill>
              </a:rPr>
              <a:t>30.</a:t>
            </a:r>
            <a:r>
              <a:rPr lang="zh-CN" altLang="en-US" b="1" dirty="0">
                <a:solidFill>
                  <a:schemeClr val="accent2"/>
                </a:solidFill>
              </a:rPr>
              <a:t>是否在数据字典的基础上定义了</a:t>
            </a:r>
            <a:r>
              <a:rPr lang="en-US" altLang="zh-CN" b="1" dirty="0">
                <a:solidFill>
                  <a:schemeClr val="accent2"/>
                </a:solidFill>
              </a:rPr>
              <a:t>ER</a:t>
            </a:r>
            <a:r>
              <a:rPr lang="zh-CN" altLang="en-US" b="1" dirty="0">
                <a:solidFill>
                  <a:schemeClr val="accent2"/>
                </a:solidFill>
              </a:rPr>
              <a:t>图？准确吗？</a:t>
            </a:r>
            <a:endParaRPr lang="zh-CN" altLang="en-US" b="1" dirty="0">
              <a:solidFill>
                <a:schemeClr val="accent2"/>
              </a:solidFill>
            </a:endParaRPr>
          </a:p>
        </p:txBody>
      </p:sp>
      <p:sp>
        <p:nvSpPr>
          <p:cNvPr id="2" name="文本框 1"/>
          <p:cNvSpPr txBox="1"/>
          <p:nvPr/>
        </p:nvSpPr>
        <p:spPr>
          <a:xfrm>
            <a:off x="1191260" y="3244850"/>
            <a:ext cx="3995420" cy="645160"/>
          </a:xfrm>
          <a:prstGeom prst="rect">
            <a:avLst/>
          </a:prstGeom>
          <a:noFill/>
        </p:spPr>
        <p:txBody>
          <a:bodyPr wrap="square">
            <a:spAutoFit/>
          </a:bodyPr>
          <a:p>
            <a:r>
              <a:rPr lang="en-US" altLang="zh-CN" b="1" dirty="0">
                <a:solidFill>
                  <a:schemeClr val="accent2"/>
                </a:solidFill>
              </a:rPr>
              <a:t>30</a:t>
            </a:r>
            <a:r>
              <a:rPr lang="zh-CN" altLang="en-US" b="1" dirty="0">
                <a:solidFill>
                  <a:schemeClr val="accent2"/>
                </a:solidFill>
              </a:rPr>
              <a:t>自评：一般</a:t>
            </a:r>
            <a:endParaRPr lang="zh-CN" altLang="en-US" b="1" dirty="0">
              <a:solidFill>
                <a:schemeClr val="accent2"/>
              </a:solidFill>
            </a:endParaRPr>
          </a:p>
          <a:p>
            <a:r>
              <a:rPr lang="en-US" altLang="zh-CN" b="1" dirty="0">
                <a:solidFill>
                  <a:schemeClr val="accent2"/>
                </a:solidFill>
              </a:rPr>
              <a:t>ER</a:t>
            </a:r>
            <a:r>
              <a:rPr lang="zh-CN" altLang="en-US" b="1" dirty="0">
                <a:solidFill>
                  <a:schemeClr val="accent2"/>
                </a:solidFill>
              </a:rPr>
              <a:t>图准确，经过多次改版。</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5345198" y="1239293"/>
            <a:ext cx="5990476" cy="4161905"/>
          </a:xfrm>
          <a:prstGeom prst="rect">
            <a:avLst/>
          </a:prstGeom>
        </p:spPr>
      </p:pic>
      <p:sp>
        <p:nvSpPr>
          <p:cNvPr id="7" name="文本框 6"/>
          <p:cNvSpPr txBox="1"/>
          <p:nvPr/>
        </p:nvSpPr>
        <p:spPr>
          <a:xfrm>
            <a:off x="5345430" y="777240"/>
            <a:ext cx="6042660" cy="368300"/>
          </a:xfrm>
          <a:prstGeom prst="rect">
            <a:avLst/>
          </a:prstGeom>
          <a:noFill/>
        </p:spPr>
        <p:txBody>
          <a:bodyPr wrap="square">
            <a:spAutoFit/>
          </a:bodyPr>
          <a:lstStyle/>
          <a:p>
            <a:r>
              <a:rPr lang="en-US" altLang="zh-CN" b="1" dirty="0">
                <a:solidFill>
                  <a:schemeClr val="accent2"/>
                </a:solidFill>
              </a:rPr>
              <a:t>31.SRS</a:t>
            </a:r>
            <a:r>
              <a:rPr lang="zh-CN" altLang="en-US" b="1" dirty="0">
                <a:solidFill>
                  <a:schemeClr val="accent2"/>
                </a:solidFill>
              </a:rPr>
              <a:t>中是否对定义了系统的实现环境？运行环境？</a:t>
            </a:r>
            <a:endParaRPr lang="zh-CN" altLang="en-US" b="1" dirty="0">
              <a:solidFill>
                <a:schemeClr val="accent2"/>
              </a:solidFill>
            </a:endParaRPr>
          </a:p>
        </p:txBody>
      </p:sp>
      <p:sp>
        <p:nvSpPr>
          <p:cNvPr id="2" name="文本框 1"/>
          <p:cNvSpPr txBox="1"/>
          <p:nvPr/>
        </p:nvSpPr>
        <p:spPr>
          <a:xfrm>
            <a:off x="1141730" y="2502535"/>
            <a:ext cx="4064635" cy="1198880"/>
          </a:xfrm>
          <a:prstGeom prst="rect">
            <a:avLst/>
          </a:prstGeom>
          <a:noFill/>
        </p:spPr>
        <p:txBody>
          <a:bodyPr wrap="square">
            <a:spAutoFit/>
          </a:bodyPr>
          <a:p>
            <a:r>
              <a:rPr lang="en-US" altLang="zh-CN" b="1" dirty="0">
                <a:solidFill>
                  <a:schemeClr val="accent2"/>
                </a:solidFill>
              </a:rPr>
              <a:t>31</a:t>
            </a:r>
            <a:r>
              <a:rPr lang="zh-CN" b="1" dirty="0">
                <a:solidFill>
                  <a:schemeClr val="accent2"/>
                </a:solidFill>
              </a:rPr>
              <a:t>自评：一般</a:t>
            </a:r>
            <a:endParaRPr lang="zh-CN" b="1" dirty="0">
              <a:solidFill>
                <a:schemeClr val="accent2"/>
              </a:solidFill>
            </a:endParaRPr>
          </a:p>
          <a:p>
            <a:r>
              <a:rPr lang="zh-CN" b="1" dirty="0">
                <a:solidFill>
                  <a:schemeClr val="accent2"/>
                </a:solidFill>
              </a:rPr>
              <a:t>关于实现和运行环境，就是拟定的，不是真实的，毕竟需求工程部分不需要实现和运行</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8" name="图片 7"/>
          <p:cNvPicPr>
            <a:picLocks noChangeAspect="1"/>
          </p:cNvPicPr>
          <p:nvPr/>
        </p:nvPicPr>
        <p:blipFill>
          <a:blip r:embed="rId2"/>
          <a:stretch>
            <a:fillRect/>
          </a:stretch>
        </p:blipFill>
        <p:spPr>
          <a:xfrm>
            <a:off x="5906566" y="1537515"/>
            <a:ext cx="5514286" cy="4542857"/>
          </a:xfrm>
          <a:prstGeom prst="rect">
            <a:avLst/>
          </a:prstGeom>
        </p:spPr>
      </p:pic>
      <p:sp>
        <p:nvSpPr>
          <p:cNvPr id="7" name="文本框 6"/>
          <p:cNvSpPr txBox="1"/>
          <p:nvPr/>
        </p:nvSpPr>
        <p:spPr>
          <a:xfrm>
            <a:off x="4583097" y="717574"/>
            <a:ext cx="6094520" cy="645160"/>
          </a:xfrm>
          <a:prstGeom prst="rect">
            <a:avLst/>
          </a:prstGeom>
          <a:noFill/>
        </p:spPr>
        <p:txBody>
          <a:bodyPr wrap="square">
            <a:spAutoFit/>
          </a:bodyPr>
          <a:lstStyle/>
          <a:p>
            <a:r>
              <a:rPr lang="en-US" altLang="zh-CN" b="1" dirty="0">
                <a:solidFill>
                  <a:schemeClr val="accent2"/>
                </a:solidFill>
              </a:rPr>
              <a:t>32.SRS</a:t>
            </a:r>
            <a:r>
              <a:rPr lang="zh-CN" altLang="en-US" b="1" dirty="0">
                <a:solidFill>
                  <a:schemeClr val="accent2"/>
                </a:solidFill>
              </a:rPr>
              <a:t>中是否对各类用户的需求表明了来源？各部分之间是否建立了链接关系或索引关系？</a:t>
            </a:r>
            <a:endParaRPr lang="zh-CN" altLang="en-US" b="1" dirty="0">
              <a:solidFill>
                <a:schemeClr val="accent2"/>
              </a:solidFill>
            </a:endParaRPr>
          </a:p>
        </p:txBody>
      </p:sp>
      <p:sp>
        <p:nvSpPr>
          <p:cNvPr id="2" name="文本框 1"/>
          <p:cNvSpPr txBox="1"/>
          <p:nvPr/>
        </p:nvSpPr>
        <p:spPr>
          <a:xfrm>
            <a:off x="1129030" y="3140075"/>
            <a:ext cx="4350385" cy="645160"/>
          </a:xfrm>
          <a:prstGeom prst="rect">
            <a:avLst/>
          </a:prstGeom>
          <a:noFill/>
        </p:spPr>
        <p:txBody>
          <a:bodyPr wrap="square">
            <a:spAutoFit/>
          </a:bodyPr>
          <a:p>
            <a:r>
              <a:rPr lang="en-US" altLang="zh-CN" b="1" dirty="0">
                <a:solidFill>
                  <a:schemeClr val="accent2"/>
                </a:solidFill>
              </a:rPr>
              <a:t>32</a:t>
            </a:r>
            <a:r>
              <a:rPr lang="zh-CN" b="1" dirty="0">
                <a:solidFill>
                  <a:schemeClr val="accent2"/>
                </a:solidFill>
              </a:rPr>
              <a:t>自评</a:t>
            </a:r>
            <a:r>
              <a:rPr lang="en-US" altLang="zh-CN" b="1" dirty="0">
                <a:solidFill>
                  <a:schemeClr val="accent2"/>
                </a:solidFill>
              </a:rPr>
              <a:t>:</a:t>
            </a:r>
            <a:r>
              <a:rPr lang="zh-CN" altLang="en-US" b="1" dirty="0">
                <a:solidFill>
                  <a:schemeClr val="accent2"/>
                </a:solidFill>
              </a:rPr>
              <a:t>一般</a:t>
            </a:r>
            <a:endParaRPr lang="zh-CN" altLang="en-US" b="1" dirty="0">
              <a:solidFill>
                <a:schemeClr val="accent2"/>
              </a:solidFill>
            </a:endParaRPr>
          </a:p>
          <a:p>
            <a:r>
              <a:rPr lang="zh-CN" altLang="en-US" b="1" dirty="0">
                <a:solidFill>
                  <a:schemeClr val="accent2"/>
                </a:solidFill>
              </a:rPr>
              <a:t>做了索引链接，还有需求跟踪矩阵。</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endParaRPr lang="zh-CN" altLang="en-US" dirty="0">
              <a:solidFill>
                <a:srgbClr val="FF0000"/>
              </a:solidFill>
            </a:endParaRPr>
          </a:p>
        </p:txBody>
      </p:sp>
      <p:sp>
        <p:nvSpPr>
          <p:cNvPr id="10" name="文本框 9"/>
          <p:cNvSpPr txBox="1"/>
          <p:nvPr/>
        </p:nvSpPr>
        <p:spPr>
          <a:xfrm>
            <a:off x="1040465" y="4133426"/>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3" name="图片 2"/>
          <p:cNvPicPr>
            <a:picLocks noChangeAspect="1"/>
          </p:cNvPicPr>
          <p:nvPr/>
        </p:nvPicPr>
        <p:blipFill>
          <a:blip r:embed="rId2"/>
          <a:stretch>
            <a:fillRect/>
          </a:stretch>
        </p:blipFill>
        <p:spPr>
          <a:xfrm>
            <a:off x="6096000" y="929471"/>
            <a:ext cx="5069757" cy="5406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0524" y="3176771"/>
            <a:ext cx="3153084" cy="923330"/>
          </a:xfrm>
          <a:prstGeom prst="rect">
            <a:avLst/>
          </a:prstGeom>
          <a:noFill/>
        </p:spPr>
        <p:txBody>
          <a:bodyPr wrap="square" rtlCol="0">
            <a:spAutoFit/>
          </a:bodyPr>
          <a:lstStyle/>
          <a:p>
            <a:r>
              <a:rPr lang="zh-CN" altLang="en-US" dirty="0"/>
              <a:t>针对需求的复杂环节，并使用合适的</a:t>
            </a:r>
            <a:r>
              <a:rPr lang="en-US" altLang="zh-CN" dirty="0"/>
              <a:t>UML</a:t>
            </a:r>
            <a:r>
              <a:rPr lang="zh-CN" altLang="en-US" dirty="0"/>
              <a:t>工具进行了进一步的说明</a:t>
            </a:r>
            <a:endParaRPr lang="zh-CN" altLang="en-US" dirty="0"/>
          </a:p>
        </p:txBody>
      </p:sp>
      <p:sp>
        <p:nvSpPr>
          <p:cNvPr id="10" name="文本框 9"/>
          <p:cNvSpPr txBox="1"/>
          <p:nvPr/>
        </p:nvSpPr>
        <p:spPr>
          <a:xfrm>
            <a:off x="1129242" y="4552052"/>
            <a:ext cx="4747491" cy="1200329"/>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2050" name="图片 5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995" y="20093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614504" y="1898349"/>
            <a:ext cx="683491" cy="369332"/>
          </a:xfrm>
          <a:prstGeom prst="rect">
            <a:avLst/>
          </a:prstGeom>
          <a:noFill/>
        </p:spPr>
        <p:txBody>
          <a:bodyPr wrap="square" rtlCol="0">
            <a:spAutoFit/>
          </a:bodyPr>
          <a:lstStyle/>
          <a:p>
            <a:r>
              <a:rPr lang="zh-CN" altLang="en-US" dirty="0"/>
              <a:t>例</a:t>
            </a:r>
            <a:endParaRPr lang="zh-CN" altLang="en-US" dirty="0"/>
          </a:p>
        </p:txBody>
      </p:sp>
      <p:pic>
        <p:nvPicPr>
          <p:cNvPr id="9" name="图片 8"/>
          <p:cNvPicPr>
            <a:picLocks noChangeAspect="1"/>
          </p:cNvPicPr>
          <p:nvPr/>
        </p:nvPicPr>
        <p:blipFill>
          <a:blip r:embed="rId3"/>
          <a:stretch>
            <a:fillRect/>
          </a:stretch>
        </p:blipFill>
        <p:spPr>
          <a:xfrm>
            <a:off x="7732605" y="2981530"/>
            <a:ext cx="3968752" cy="3141044"/>
          </a:xfrm>
          <a:prstGeom prst="rect">
            <a:avLst/>
          </a:prstGeom>
        </p:spPr>
      </p:pic>
      <p:sp>
        <p:nvSpPr>
          <p:cNvPr id="11" name="文本框 10"/>
          <p:cNvSpPr txBox="1"/>
          <p:nvPr/>
        </p:nvSpPr>
        <p:spPr>
          <a:xfrm>
            <a:off x="5154295" y="776605"/>
            <a:ext cx="6094730" cy="645160"/>
          </a:xfrm>
          <a:prstGeom prst="rect">
            <a:avLst/>
          </a:prstGeom>
          <a:noFill/>
        </p:spPr>
        <p:txBody>
          <a:bodyPr wrap="square">
            <a:spAutoFit/>
          </a:bodyPr>
          <a:lstStyle/>
          <a:p>
            <a:r>
              <a:rPr lang="en-US" altLang="zh-CN" b="1" dirty="0">
                <a:solidFill>
                  <a:schemeClr val="accent2"/>
                </a:solidFill>
              </a:rPr>
              <a:t>33.</a:t>
            </a:r>
            <a:r>
              <a:rPr lang="zh-CN" altLang="en-US" b="1" dirty="0">
                <a:solidFill>
                  <a:schemeClr val="accent2"/>
                </a:solidFill>
              </a:rPr>
              <a:t>针对需求的复杂关节，是否使用了</a:t>
            </a:r>
            <a:r>
              <a:rPr lang="en-US" altLang="zh-CN" b="1" dirty="0">
                <a:solidFill>
                  <a:schemeClr val="accent2"/>
                </a:solidFill>
              </a:rPr>
              <a:t>UML</a:t>
            </a:r>
            <a:r>
              <a:rPr lang="zh-CN" altLang="en-US" b="1" dirty="0">
                <a:solidFill>
                  <a:schemeClr val="accent2"/>
                </a:solidFill>
              </a:rPr>
              <a:t>工具进行了进一步的需求分析说明？具体是什么？</a:t>
            </a:r>
            <a:endParaRPr lang="zh-CN" altLang="en-US" b="1" dirty="0">
              <a:solidFill>
                <a:schemeClr val="accent2"/>
              </a:solidFill>
            </a:endParaRPr>
          </a:p>
        </p:txBody>
      </p:sp>
      <p:sp>
        <p:nvSpPr>
          <p:cNvPr id="3" name="文本框 2"/>
          <p:cNvSpPr txBox="1"/>
          <p:nvPr/>
        </p:nvSpPr>
        <p:spPr>
          <a:xfrm>
            <a:off x="1129030" y="1421765"/>
            <a:ext cx="3484880" cy="645160"/>
          </a:xfrm>
          <a:prstGeom prst="rect">
            <a:avLst/>
          </a:prstGeom>
          <a:noFill/>
        </p:spPr>
        <p:txBody>
          <a:bodyPr wrap="square">
            <a:spAutoFit/>
          </a:bodyPr>
          <a:p>
            <a:r>
              <a:rPr lang="en-US" altLang="zh-CN" b="1" dirty="0">
                <a:solidFill>
                  <a:schemeClr val="accent2"/>
                </a:solidFill>
              </a:rPr>
              <a:t>33</a:t>
            </a:r>
            <a:r>
              <a:rPr lang="zh-CN" b="1" dirty="0">
                <a:solidFill>
                  <a:schemeClr val="accent2"/>
                </a:solidFill>
              </a:rPr>
              <a:t>自评：一般</a:t>
            </a:r>
            <a:endParaRPr lang="zh-CN" b="1" dirty="0">
              <a:solidFill>
                <a:schemeClr val="accent2"/>
              </a:solidFill>
            </a:endParaRPr>
          </a:p>
          <a:p>
            <a:r>
              <a:rPr lang="zh-CN" b="1" dirty="0">
                <a:solidFill>
                  <a:schemeClr val="accent2"/>
                </a:solidFill>
              </a:rPr>
              <a:t>细颗粒度或许需要再增加一些</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38380" y="2075895"/>
            <a:ext cx="3153084" cy="923330"/>
          </a:xfrm>
          <a:prstGeom prst="rect">
            <a:avLst/>
          </a:prstGeom>
          <a:noFill/>
        </p:spPr>
        <p:txBody>
          <a:bodyPr wrap="square" rtlCol="0">
            <a:spAutoFit/>
          </a:bodyPr>
          <a:lstStyle/>
          <a:p>
            <a:r>
              <a:rPr lang="zh-CN" altLang="en-US" dirty="0"/>
              <a:t>对描述需求所使用的</a:t>
            </a:r>
            <a:r>
              <a:rPr lang="en-US" altLang="zh-CN" dirty="0"/>
              <a:t>UML</a:t>
            </a:r>
            <a:r>
              <a:rPr lang="zh-CN" altLang="en-US" dirty="0"/>
              <a:t>图例均与描述对象一一适配，描述准确 </a:t>
            </a:r>
            <a:endParaRPr lang="zh-CN" altLang="en-US" dirty="0"/>
          </a:p>
        </p:txBody>
      </p:sp>
      <p:sp>
        <p:nvSpPr>
          <p:cNvPr id="12" name="文本框 11"/>
          <p:cNvSpPr txBox="1"/>
          <p:nvPr/>
        </p:nvSpPr>
        <p:spPr>
          <a:xfrm>
            <a:off x="4653915" y="777875"/>
            <a:ext cx="6094730" cy="645160"/>
          </a:xfrm>
          <a:prstGeom prst="rect">
            <a:avLst/>
          </a:prstGeom>
          <a:noFill/>
        </p:spPr>
        <p:txBody>
          <a:bodyPr wrap="square">
            <a:spAutoFit/>
          </a:bodyPr>
          <a:lstStyle/>
          <a:p>
            <a:r>
              <a:rPr lang="en-US" altLang="zh-CN" b="1" dirty="0">
                <a:solidFill>
                  <a:schemeClr val="accent2"/>
                </a:solidFill>
              </a:rPr>
              <a:t>34.</a:t>
            </a:r>
            <a:r>
              <a:rPr lang="zh-CN" altLang="en-US" b="1" dirty="0">
                <a:solidFill>
                  <a:schemeClr val="accent2"/>
                </a:solidFill>
              </a:rPr>
              <a:t>对描述需求所使用的</a:t>
            </a:r>
            <a:r>
              <a:rPr lang="en-US" altLang="zh-CN" b="1" dirty="0">
                <a:solidFill>
                  <a:schemeClr val="accent2"/>
                </a:solidFill>
              </a:rPr>
              <a:t>UML</a:t>
            </a:r>
            <a:r>
              <a:rPr lang="zh-CN" altLang="en-US" b="1" dirty="0">
                <a:solidFill>
                  <a:schemeClr val="accent2"/>
                </a:solidFill>
              </a:rPr>
              <a:t>图例是否与需求对象合适、匹配？描述是否准确？</a:t>
            </a:r>
            <a:endParaRPr lang="zh-CN" altLang="en-US" b="1" dirty="0">
              <a:solidFill>
                <a:schemeClr val="accent2"/>
              </a:solidFill>
            </a:endParaRPr>
          </a:p>
        </p:txBody>
      </p:sp>
      <p:pic>
        <p:nvPicPr>
          <p:cNvPr id="13" name="图片 12"/>
          <p:cNvPicPr>
            <a:picLocks noChangeAspect="1"/>
          </p:cNvPicPr>
          <p:nvPr/>
        </p:nvPicPr>
        <p:blipFill>
          <a:blip r:embed="rId1"/>
          <a:srcRect l="4823"/>
          <a:stretch>
            <a:fillRect/>
          </a:stretch>
        </p:blipFill>
        <p:spPr>
          <a:xfrm>
            <a:off x="4019550" y="2402840"/>
            <a:ext cx="3809365" cy="3516630"/>
          </a:xfrm>
          <a:prstGeom prst="rect">
            <a:avLst/>
          </a:prstGeom>
        </p:spPr>
      </p:pic>
      <p:pic>
        <p:nvPicPr>
          <p:cNvPr id="7" name="图片 6"/>
          <p:cNvPicPr>
            <a:picLocks noChangeAspect="1"/>
          </p:cNvPicPr>
          <p:nvPr/>
        </p:nvPicPr>
        <p:blipFill>
          <a:blip r:embed="rId2"/>
          <a:stretch>
            <a:fillRect/>
          </a:stretch>
        </p:blipFill>
        <p:spPr>
          <a:xfrm>
            <a:off x="6614013" y="1687829"/>
            <a:ext cx="4747491" cy="3226040"/>
          </a:xfrm>
          <a:prstGeom prst="rect">
            <a:avLst/>
          </a:prstGeom>
        </p:spPr>
      </p:pic>
      <p:sp>
        <p:nvSpPr>
          <p:cNvPr id="10" name="文本框 9"/>
          <p:cNvSpPr txBox="1"/>
          <p:nvPr/>
        </p:nvSpPr>
        <p:spPr>
          <a:xfrm>
            <a:off x="1129242" y="4552052"/>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3" name="文本框 2"/>
          <p:cNvSpPr txBox="1"/>
          <p:nvPr/>
        </p:nvSpPr>
        <p:spPr>
          <a:xfrm>
            <a:off x="1200150" y="3106420"/>
            <a:ext cx="2930525" cy="1476375"/>
          </a:xfrm>
          <a:prstGeom prst="rect">
            <a:avLst/>
          </a:prstGeom>
          <a:noFill/>
        </p:spPr>
        <p:txBody>
          <a:bodyPr wrap="square">
            <a:spAutoFit/>
          </a:bodyPr>
          <a:p>
            <a:r>
              <a:rPr lang="en-US" altLang="zh-CN" b="1" dirty="0">
                <a:solidFill>
                  <a:schemeClr val="accent2"/>
                </a:solidFill>
              </a:rPr>
              <a:t>34</a:t>
            </a:r>
            <a:r>
              <a:rPr lang="zh-CN" altLang="en-US" b="1" dirty="0">
                <a:solidFill>
                  <a:schemeClr val="accent2"/>
                </a:solidFill>
              </a:rPr>
              <a:t>自评：一般</a:t>
            </a:r>
            <a:endParaRPr lang="zh-CN" altLang="en-US" b="1" dirty="0">
              <a:solidFill>
                <a:schemeClr val="accent2"/>
              </a:solidFill>
            </a:endParaRPr>
          </a:p>
          <a:p>
            <a:r>
              <a:rPr lang="zh-CN" altLang="en-US" b="1" dirty="0">
                <a:solidFill>
                  <a:schemeClr val="accent2"/>
                </a:solidFill>
              </a:rPr>
              <a:t>采用了用例表，对话框图，界面原型等多种方式描述</a:t>
            </a:r>
            <a:r>
              <a:rPr lang="en-US" altLang="zh-CN" b="1" dirty="0">
                <a:solidFill>
                  <a:schemeClr val="accent2"/>
                </a:solidFill>
              </a:rPr>
              <a:t>UML</a:t>
            </a:r>
            <a:r>
              <a:rPr lang="zh-CN" altLang="en-US" b="1" dirty="0">
                <a:solidFill>
                  <a:schemeClr val="accent2"/>
                </a:solidFill>
              </a:rPr>
              <a:t>图例，且经过了用户确认。</a:t>
            </a:r>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endParaRPr lang="zh-CN" altLang="en-US" sz="8000" dirty="0">
                <a:solidFill>
                  <a:srgbClr val="2C3998"/>
                </a:solidFill>
                <a:latin typeface="字魂5号-无外润黑体" panose="00000500000000000000" pitchFamily="2" charset="-122"/>
                <a:ea typeface="字魂5号-无外润黑体" panose="00000500000000000000" pitchFamily="2" charset="-122"/>
              </a:endParaRP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endParaRPr lang="zh-CN" altLang="en-US" dirty="0"/>
            </a:p>
          </p:txBody>
        </p:sp>
      </p:grpSp>
      <p:grpSp>
        <p:nvGrpSpPr>
          <p:cNvPr id="29" name="组合 16"/>
          <p:cNvGrpSpPr/>
          <p:nvPr/>
        </p:nvGrpSpPr>
        <p:grpSpPr>
          <a:xfrm>
            <a:off x="6505071" y="5593342"/>
            <a:ext cx="2395646" cy="619519"/>
            <a:chOff x="3606800" y="1689100"/>
            <a:chExt cx="2602841" cy="673100"/>
          </a:xfrm>
        </p:grpSpPr>
        <p:sp>
          <p:nvSpPr>
            <p:cNvPr id="30"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endParaRPr lang="zh-CN" altLang="en-US" dirty="0"/>
            </a:p>
          </p:txBody>
        </p:sp>
      </p:grpSp>
      <p:grpSp>
        <p:nvGrpSpPr>
          <p:cNvPr id="32" name="组合 16"/>
          <p:cNvGrpSpPr/>
          <p:nvPr/>
        </p:nvGrpSpPr>
        <p:grpSpPr>
          <a:xfrm>
            <a:off x="6505071" y="3459742"/>
            <a:ext cx="3009411" cy="619519"/>
            <a:chOff x="3606800" y="1689100"/>
            <a:chExt cx="3269694" cy="673100"/>
          </a:xfrm>
        </p:grpSpPr>
        <p:sp>
          <p:nvSpPr>
            <p:cNvPr id="33"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endParaRPr lang="zh-CN" altLang="en-US" dirty="0"/>
            </a:p>
          </p:txBody>
        </p:sp>
      </p:grpSp>
      <p:grpSp>
        <p:nvGrpSpPr>
          <p:cNvPr id="35" name="组合 16"/>
          <p:cNvGrpSpPr/>
          <p:nvPr/>
        </p:nvGrpSpPr>
        <p:grpSpPr>
          <a:xfrm>
            <a:off x="6505071" y="2392942"/>
            <a:ext cx="3922027" cy="619519"/>
            <a:chOff x="3606800" y="1689100"/>
            <a:chExt cx="4261248" cy="673100"/>
          </a:xfrm>
        </p:grpSpPr>
        <p:sp>
          <p:nvSpPr>
            <p:cNvPr id="36"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endParaRPr lang="zh-CN" altLang="en-US" dirty="0"/>
            </a:p>
          </p:txBody>
        </p:sp>
      </p:grpSp>
      <p:grpSp>
        <p:nvGrpSpPr>
          <p:cNvPr id="38" name="组合 16"/>
          <p:cNvGrpSpPr/>
          <p:nvPr/>
        </p:nvGrpSpPr>
        <p:grpSpPr>
          <a:xfrm>
            <a:off x="6493105" y="1325850"/>
            <a:ext cx="3375567" cy="619519"/>
            <a:chOff x="3606800" y="1689100"/>
            <a:chExt cx="3667515" cy="673100"/>
          </a:xfrm>
        </p:grpSpPr>
        <p:sp>
          <p:nvSpPr>
            <p:cNvPr id="39"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99127" y="4826153"/>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测试用例文档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graphicFrame>
        <p:nvGraphicFramePr>
          <p:cNvPr id="3" name="对象 2"/>
          <p:cNvGraphicFramePr>
            <a:graphicFrameLocks noChangeAspect="1"/>
          </p:cNvGraphicFramePr>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spid="_x0000_s2" name="Document" r:id="rId2" imgW="5276215" imgH="8863330" progId="Word.Document.12">
                  <p:embed/>
                </p:oleObj>
              </mc:Choice>
              <mc:Fallback>
                <p:oleObj name="Document" r:id="rId2" imgW="5276215" imgH="8863330" progId="Word.Document.12">
                  <p:embed/>
                  <p:pic>
                    <p:nvPicPr>
                      <p:cNvPr id="0" name="图片 -1"/>
                      <p:cNvPicPr/>
                      <p:nvPr/>
                    </p:nvPicPr>
                    <p:blipFill>
                      <a:blip r:embed="rId3"/>
                      <a:stretch>
                        <a:fillRect/>
                      </a:stretch>
                    </p:blipFill>
                    <p:spPr>
                      <a:xfrm>
                        <a:off x="7705889" y="592931"/>
                        <a:ext cx="3224213" cy="5418138"/>
                      </a:xfrm>
                      <a:prstGeom prst="rect">
                        <a:avLst/>
                      </a:prstGeom>
                    </p:spPr>
                  </p:pic>
                </p:oleObj>
              </mc:Fallback>
            </mc:AlternateContent>
          </a:graphicData>
        </a:graphic>
      </p:graphicFrame>
      <p:sp>
        <p:nvSpPr>
          <p:cNvPr id="7" name="文本框 6"/>
          <p:cNvSpPr txBox="1"/>
          <p:nvPr/>
        </p:nvSpPr>
        <p:spPr>
          <a:xfrm>
            <a:off x="1644073" y="3423868"/>
            <a:ext cx="4250700" cy="1753235"/>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en-US" altLang="zh-CN" dirty="0"/>
          </a:p>
          <a:p>
            <a:r>
              <a:rPr lang="zh-CN" altLang="en-US" dirty="0"/>
              <a:t>测试用例文档使用自定义的文档模板</a:t>
            </a:r>
            <a:endParaRPr lang="zh-CN" altLang="en-US" dirty="0"/>
          </a:p>
          <a:p>
            <a:endParaRPr lang="en-US" altLang="zh-CN" dirty="0"/>
          </a:p>
          <a:p>
            <a:endParaRPr lang="zh-CN" altLang="en-US" dirty="0"/>
          </a:p>
        </p:txBody>
      </p:sp>
      <p:sp>
        <p:nvSpPr>
          <p:cNvPr id="8" name="文本框 7"/>
          <p:cNvSpPr txBox="1"/>
          <p:nvPr/>
        </p:nvSpPr>
        <p:spPr>
          <a:xfrm>
            <a:off x="1644073" y="1891575"/>
            <a:ext cx="6094520" cy="645160"/>
          </a:xfrm>
          <a:prstGeom prst="rect">
            <a:avLst/>
          </a:prstGeom>
          <a:noFill/>
        </p:spPr>
        <p:txBody>
          <a:bodyPr wrap="square">
            <a:spAutoFit/>
          </a:bodyPr>
          <a:lstStyle/>
          <a:p>
            <a:r>
              <a:rPr lang="en-US" altLang="zh-CN" b="1" dirty="0">
                <a:solidFill>
                  <a:schemeClr val="accent2"/>
                </a:solidFill>
              </a:rPr>
              <a:t>35.</a:t>
            </a:r>
            <a:r>
              <a:rPr lang="zh-CN" altLang="en-US" b="1" dirty="0">
                <a:solidFill>
                  <a:schemeClr val="accent2"/>
                </a:solidFill>
              </a:rPr>
              <a:t>是否可以独立地测试和验证每个需求？是否提交了</a:t>
            </a:r>
            <a:r>
              <a:rPr lang="en-US" altLang="zh-CN" b="1" dirty="0">
                <a:solidFill>
                  <a:schemeClr val="accent2"/>
                </a:solidFill>
              </a:rPr>
              <a:t>Test Case</a:t>
            </a:r>
            <a:r>
              <a:rPr lang="zh-CN" altLang="en-US" b="1" dirty="0">
                <a:solidFill>
                  <a:schemeClr val="accent2"/>
                </a:solidFill>
              </a:rPr>
              <a:t>？是否采用模版？</a:t>
            </a:r>
            <a:endParaRPr lang="zh-CN" altLang="en-US" b="1" dirty="0">
              <a:solidFill>
                <a:schemeClr val="accent2"/>
              </a:solidFill>
            </a:endParaRPr>
          </a:p>
        </p:txBody>
      </p:sp>
      <p:sp>
        <p:nvSpPr>
          <p:cNvPr id="5" name="文本框 4"/>
          <p:cNvSpPr txBox="1"/>
          <p:nvPr/>
        </p:nvSpPr>
        <p:spPr>
          <a:xfrm>
            <a:off x="1522095" y="2571750"/>
            <a:ext cx="6337935" cy="922020"/>
          </a:xfrm>
          <a:prstGeom prst="rect">
            <a:avLst/>
          </a:prstGeom>
          <a:noFill/>
        </p:spPr>
        <p:txBody>
          <a:bodyPr wrap="square">
            <a:spAutoFit/>
          </a:bodyPr>
          <a:p>
            <a:r>
              <a:rPr lang="en-US" altLang="zh-CN" b="1" dirty="0">
                <a:solidFill>
                  <a:schemeClr val="accent2"/>
                </a:solidFill>
              </a:rPr>
              <a:t>35</a:t>
            </a:r>
            <a:r>
              <a:rPr lang="zh-CN" b="1" dirty="0">
                <a:solidFill>
                  <a:schemeClr val="accent2"/>
                </a:solidFill>
              </a:rPr>
              <a:t>自评：一般</a:t>
            </a:r>
            <a:endParaRPr lang="zh-CN" b="1" dirty="0">
              <a:solidFill>
                <a:schemeClr val="accent2"/>
              </a:solidFill>
            </a:endParaRPr>
          </a:p>
          <a:p>
            <a:r>
              <a:rPr lang="zh-CN" b="1" dirty="0">
                <a:solidFill>
                  <a:schemeClr val="accent2"/>
                </a:solidFill>
              </a:rPr>
              <a:t>自定义的文档模板。用例模板来源于网络，为确保不丢失条目，参照了用例表模板</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99127" y="5142598"/>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测试用例文档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sp>
        <p:nvSpPr>
          <p:cNvPr id="7" name="文本框 6"/>
          <p:cNvSpPr txBox="1"/>
          <p:nvPr/>
        </p:nvSpPr>
        <p:spPr>
          <a:xfrm>
            <a:off x="1494112" y="3956136"/>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endParaRPr lang="zh-CN" altLang="en-US" dirty="0"/>
          </a:p>
        </p:txBody>
      </p:sp>
      <p:sp>
        <p:nvSpPr>
          <p:cNvPr id="8" name="文本框 7"/>
          <p:cNvSpPr txBox="1"/>
          <p:nvPr/>
        </p:nvSpPr>
        <p:spPr>
          <a:xfrm>
            <a:off x="1359221" y="1578672"/>
            <a:ext cx="4232429" cy="645160"/>
          </a:xfrm>
          <a:prstGeom prst="rect">
            <a:avLst/>
          </a:prstGeom>
          <a:noFill/>
        </p:spPr>
        <p:txBody>
          <a:bodyPr wrap="square">
            <a:spAutoFit/>
          </a:bodyPr>
          <a:lstStyle/>
          <a:p>
            <a:r>
              <a:rPr lang="en-US" altLang="zh-CN" b="1" dirty="0">
                <a:solidFill>
                  <a:schemeClr val="accent2"/>
                </a:solidFill>
              </a:rPr>
              <a:t>36.Test Case</a:t>
            </a:r>
            <a:r>
              <a:rPr lang="zh-CN" altLang="en-US" b="1" dirty="0">
                <a:solidFill>
                  <a:schemeClr val="accent2"/>
                </a:solidFill>
              </a:rPr>
              <a:t>的设计采用的是什么方法？数量多少？够吗？有效吗？</a:t>
            </a:r>
            <a:endParaRPr lang="zh-CN" altLang="en-US" b="1" dirty="0">
              <a:solidFill>
                <a:schemeClr val="accent2"/>
              </a:solidFill>
            </a:endParaRPr>
          </a:p>
        </p:txBody>
      </p:sp>
      <p:pic>
        <p:nvPicPr>
          <p:cNvPr id="2" name="图片 1"/>
          <p:cNvPicPr>
            <a:picLocks noChangeAspect="1"/>
          </p:cNvPicPr>
          <p:nvPr/>
        </p:nvPicPr>
        <p:blipFill>
          <a:blip r:embed="rId2"/>
          <a:stretch>
            <a:fillRect/>
          </a:stretch>
        </p:blipFill>
        <p:spPr>
          <a:xfrm>
            <a:off x="7195185" y="1412875"/>
            <a:ext cx="3863340" cy="5067300"/>
          </a:xfrm>
          <a:prstGeom prst="rect">
            <a:avLst/>
          </a:prstGeom>
        </p:spPr>
      </p:pic>
      <p:pic>
        <p:nvPicPr>
          <p:cNvPr id="3" name="图片 2"/>
          <p:cNvPicPr>
            <a:picLocks noChangeAspect="1"/>
          </p:cNvPicPr>
          <p:nvPr/>
        </p:nvPicPr>
        <p:blipFill>
          <a:blip r:embed="rId3"/>
          <a:stretch>
            <a:fillRect/>
          </a:stretch>
        </p:blipFill>
        <p:spPr>
          <a:xfrm>
            <a:off x="7240905" y="927100"/>
            <a:ext cx="3817620" cy="419100"/>
          </a:xfrm>
          <a:prstGeom prst="rect">
            <a:avLst/>
          </a:prstGeom>
        </p:spPr>
      </p:pic>
      <p:sp>
        <p:nvSpPr>
          <p:cNvPr id="6" name="文本框 5"/>
          <p:cNvSpPr txBox="1"/>
          <p:nvPr/>
        </p:nvSpPr>
        <p:spPr>
          <a:xfrm>
            <a:off x="1425575" y="2562860"/>
            <a:ext cx="5400040" cy="1476375"/>
          </a:xfrm>
          <a:prstGeom prst="rect">
            <a:avLst/>
          </a:prstGeom>
          <a:noFill/>
        </p:spPr>
        <p:txBody>
          <a:bodyPr wrap="square">
            <a:spAutoFit/>
          </a:bodyPr>
          <a:p>
            <a:r>
              <a:rPr lang="en-US" altLang="zh-CN" b="1" dirty="0">
                <a:solidFill>
                  <a:schemeClr val="accent2"/>
                </a:solidFill>
              </a:rPr>
              <a:t>36</a:t>
            </a:r>
            <a:r>
              <a:rPr lang="zh-CN" b="1" dirty="0">
                <a:solidFill>
                  <a:schemeClr val="accent2"/>
                </a:solidFill>
              </a:rPr>
              <a:t>自评：一般</a:t>
            </a:r>
            <a:endParaRPr lang="zh-CN" b="1" dirty="0">
              <a:solidFill>
                <a:schemeClr val="accent2"/>
              </a:solidFill>
            </a:endParaRPr>
          </a:p>
          <a:p>
            <a:r>
              <a:rPr lang="zh-CN" b="1" dirty="0">
                <a:solidFill>
                  <a:schemeClr val="accent2"/>
                </a:solidFill>
              </a:rPr>
              <a:t>黑盒的测试用例。</a:t>
            </a:r>
            <a:endParaRPr lang="zh-CN" b="1" dirty="0">
              <a:solidFill>
                <a:schemeClr val="accent2"/>
              </a:solidFill>
            </a:endParaRPr>
          </a:p>
          <a:p>
            <a:r>
              <a:rPr lang="zh-CN" b="1" dirty="0">
                <a:solidFill>
                  <a:schemeClr val="accent2"/>
                </a:solidFill>
              </a:rPr>
              <a:t>测试用例与用例一一对应，平均每个测试用例有两个测试条目。</a:t>
            </a:r>
            <a:endParaRPr lang="zh-CN" b="1" dirty="0">
              <a:solidFill>
                <a:schemeClr val="accent2"/>
              </a:solidFill>
            </a:endParaRPr>
          </a:p>
          <a:p>
            <a:r>
              <a:rPr lang="zh-CN" b="1" dirty="0">
                <a:solidFill>
                  <a:schemeClr val="accent2"/>
                </a:solidFill>
              </a:rPr>
              <a:t>还是不够细节，应该将测试用例写的更加详尽。</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spid="_x0000_s3" name="Document" r:id="rId1" imgW="5276215" imgH="7628890" progId="Word.Document.12">
                  <p:embed/>
                </p:oleObj>
              </mc:Choice>
              <mc:Fallback>
                <p:oleObj name="Document" r:id="rId1" imgW="5276215" imgH="7628890" progId="Word.Document.12">
                  <p:embed/>
                  <p:pic>
                    <p:nvPicPr>
                      <p:cNvPr id="0" name="图片 -1"/>
                      <p:cNvPicPr/>
                      <p:nvPr/>
                    </p:nvPicPr>
                    <p:blipFill>
                      <a:blip r:embed="rId2"/>
                      <a:stretch>
                        <a:fillRect/>
                      </a:stretch>
                    </p:blipFill>
                    <p:spPr>
                      <a:xfrm>
                        <a:off x="7471929" y="512922"/>
                        <a:ext cx="3620944" cy="5236561"/>
                      </a:xfrm>
                      <a:prstGeom prst="rect">
                        <a:avLst/>
                      </a:prstGeom>
                    </p:spPr>
                  </p:pic>
                </p:oleObj>
              </mc:Fallback>
            </mc:AlternateContent>
          </a:graphicData>
        </a:graphic>
      </p:graphicFrame>
      <p:sp>
        <p:nvSpPr>
          <p:cNvPr id="8" name="文本框 7"/>
          <p:cNvSpPr txBox="1"/>
          <p:nvPr/>
        </p:nvSpPr>
        <p:spPr>
          <a:xfrm>
            <a:off x="1025236" y="46321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用户手册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p:cNvSpPr txBox="1"/>
          <p:nvPr/>
        </p:nvSpPr>
        <p:spPr>
          <a:xfrm>
            <a:off x="1609139" y="3733165"/>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endParaRPr lang="zh-CN" altLang="en-US" dirty="0"/>
          </a:p>
        </p:txBody>
      </p:sp>
      <p:sp>
        <p:nvSpPr>
          <p:cNvPr id="9" name="文本框 8"/>
          <p:cNvSpPr txBox="1"/>
          <p:nvPr/>
        </p:nvSpPr>
        <p:spPr>
          <a:xfrm>
            <a:off x="1609077" y="1687815"/>
            <a:ext cx="6094520" cy="645160"/>
          </a:xfrm>
          <a:prstGeom prst="rect">
            <a:avLst/>
          </a:prstGeom>
          <a:noFill/>
        </p:spPr>
        <p:txBody>
          <a:bodyPr wrap="square">
            <a:spAutoFit/>
          </a:bodyPr>
          <a:lstStyle/>
          <a:p>
            <a:r>
              <a:rPr lang="en-US" altLang="zh-CN" b="1" dirty="0">
                <a:solidFill>
                  <a:schemeClr val="accent2"/>
                </a:solidFill>
              </a:rPr>
              <a:t>37.</a:t>
            </a:r>
            <a:r>
              <a:rPr lang="zh-CN" altLang="en-US" b="1" dirty="0">
                <a:solidFill>
                  <a:schemeClr val="accent2"/>
                </a:solidFill>
              </a:rPr>
              <a:t>为便于</a:t>
            </a:r>
            <a:r>
              <a:rPr lang="en-US" altLang="zh-CN" b="1" dirty="0">
                <a:solidFill>
                  <a:schemeClr val="accent2"/>
                </a:solidFill>
              </a:rPr>
              <a:t>SRS</a:t>
            </a:r>
            <a:r>
              <a:rPr lang="zh-CN" altLang="en-US" b="1" dirty="0">
                <a:solidFill>
                  <a:schemeClr val="accent2"/>
                </a:solidFill>
              </a:rPr>
              <a:t>的理解和评审，是否提交了初步的</a:t>
            </a:r>
            <a:r>
              <a:rPr lang="en-US" altLang="zh-CN" b="1" dirty="0">
                <a:solidFill>
                  <a:schemeClr val="accent2"/>
                </a:solidFill>
              </a:rPr>
              <a:t>User Manual</a:t>
            </a:r>
            <a:r>
              <a:rPr lang="zh-CN" altLang="en-US" b="1" dirty="0">
                <a:solidFill>
                  <a:schemeClr val="accent2"/>
                </a:solidFill>
              </a:rPr>
              <a:t>？描述是否正确、有效？</a:t>
            </a:r>
            <a:endParaRPr lang="zh-CN" altLang="en-US" b="1" dirty="0">
              <a:solidFill>
                <a:schemeClr val="accent2"/>
              </a:solidFill>
            </a:endParaRPr>
          </a:p>
        </p:txBody>
      </p:sp>
      <p:sp>
        <p:nvSpPr>
          <p:cNvPr id="5" name="文本框 4"/>
          <p:cNvSpPr txBox="1"/>
          <p:nvPr/>
        </p:nvSpPr>
        <p:spPr>
          <a:xfrm>
            <a:off x="1609090" y="2443480"/>
            <a:ext cx="5668645" cy="922020"/>
          </a:xfrm>
          <a:prstGeom prst="rect">
            <a:avLst/>
          </a:prstGeom>
          <a:noFill/>
        </p:spPr>
        <p:txBody>
          <a:bodyPr wrap="square">
            <a:spAutoFit/>
          </a:bodyPr>
          <a:p>
            <a:r>
              <a:rPr lang="en-US" altLang="zh-CN" b="1" dirty="0">
                <a:solidFill>
                  <a:schemeClr val="accent2"/>
                </a:solidFill>
              </a:rPr>
              <a:t>37</a:t>
            </a:r>
            <a:r>
              <a:rPr lang="zh-CN" b="1" dirty="0">
                <a:solidFill>
                  <a:schemeClr val="accent2"/>
                </a:solidFill>
              </a:rPr>
              <a:t>自评：一般</a:t>
            </a:r>
            <a:endParaRPr lang="zh-CN" b="1" dirty="0">
              <a:solidFill>
                <a:schemeClr val="accent2"/>
              </a:solidFill>
            </a:endParaRPr>
          </a:p>
          <a:p>
            <a:r>
              <a:rPr lang="zh-CN" b="1" dirty="0">
                <a:solidFill>
                  <a:schemeClr val="accent2"/>
                </a:solidFill>
              </a:rPr>
              <a:t>用户手册分用户群做了拆分，每个用户群有自己的用户手册。</a:t>
            </a:r>
            <a:endParaRPr lang="zh-CN"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81488" y="1472338"/>
            <a:ext cx="6894307" cy="4746123"/>
          </a:xfrm>
          <a:prstGeom prst="rect">
            <a:avLst/>
          </a:prstGeom>
        </p:spPr>
      </p:pic>
      <p:pic>
        <p:nvPicPr>
          <p:cNvPr id="2" name="图片 1"/>
          <p:cNvPicPr>
            <a:picLocks noChangeAspect="1"/>
          </p:cNvPicPr>
          <p:nvPr/>
        </p:nvPicPr>
        <p:blipFill>
          <a:blip r:embed="rId2"/>
          <a:stretch>
            <a:fillRect/>
          </a:stretch>
        </p:blipFill>
        <p:spPr>
          <a:xfrm>
            <a:off x="5605780" y="4469130"/>
            <a:ext cx="5951220" cy="147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97527" y="4948554"/>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a:t>
            </a:r>
            <a:r>
              <a:rPr lang="zh-CN" altLang="en-US" dirty="0">
                <a:hlinkClick r:id="rId1"/>
              </a:rPr>
              <a:t>阶段内部评审会议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7" name="图片 6"/>
          <p:cNvPicPr>
            <a:picLocks noChangeAspect="1"/>
          </p:cNvPicPr>
          <p:nvPr/>
        </p:nvPicPr>
        <p:blipFill>
          <a:blip r:embed="rId2"/>
          <a:stretch>
            <a:fillRect/>
          </a:stretch>
        </p:blipFill>
        <p:spPr>
          <a:xfrm>
            <a:off x="1123354" y="1810708"/>
            <a:ext cx="2547031" cy="3028096"/>
          </a:xfrm>
          <a:prstGeom prst="rect">
            <a:avLst/>
          </a:prstGeom>
        </p:spPr>
      </p:pic>
      <p:pic>
        <p:nvPicPr>
          <p:cNvPr id="9" name="图片 8"/>
          <p:cNvPicPr>
            <a:picLocks noChangeAspect="1"/>
          </p:cNvPicPr>
          <p:nvPr/>
        </p:nvPicPr>
        <p:blipFill>
          <a:blip r:embed="rId3"/>
          <a:stretch>
            <a:fillRect/>
          </a:stretch>
        </p:blipFill>
        <p:spPr>
          <a:xfrm>
            <a:off x="4501804" y="971938"/>
            <a:ext cx="6589221" cy="3976254"/>
          </a:xfrm>
          <a:prstGeom prst="rect">
            <a:avLst/>
          </a:prstGeom>
        </p:spPr>
      </p:pic>
      <p:sp>
        <p:nvSpPr>
          <p:cNvPr id="100" name="文本框 99"/>
          <p:cNvSpPr txBox="1"/>
          <p:nvPr/>
        </p:nvSpPr>
        <p:spPr>
          <a:xfrm>
            <a:off x="3353435" y="701040"/>
            <a:ext cx="5080000" cy="1198880"/>
          </a:xfrm>
          <a:prstGeom prst="rect">
            <a:avLst/>
          </a:prstGeom>
          <a:noFill/>
        </p:spPr>
        <p:txBody>
          <a:bodyPr wrap="square">
            <a:spAutoFit/>
          </a:bodyPr>
          <a:lstStyle/>
          <a:p>
            <a:pPr lvl="0" algn="l">
              <a:buClrTx/>
              <a:buSzTx/>
              <a:buFontTx/>
            </a:pPr>
            <a:r>
              <a:rPr lang="en-US" altLang="zh-CN" b="1" dirty="0">
                <a:solidFill>
                  <a:schemeClr val="accent2"/>
                </a:solidFill>
                <a:sym typeface="+mn-ea"/>
              </a:rPr>
              <a:t>38.</a:t>
            </a:r>
            <a:r>
              <a:rPr lang="en-US" altLang="zh-CN" b="1" dirty="0">
                <a:solidFill>
                  <a:schemeClr val="accent2"/>
                </a:solidFill>
                <a:sym typeface="+mn-ea"/>
              </a:rPr>
              <a:t>是否对SRS进行了正式的内部评审？是否有评审记录？</a:t>
            </a:r>
            <a:endParaRPr lang="en-US" altLang="zh-CN" b="1" dirty="0">
              <a:solidFill>
                <a:schemeClr val="accent2"/>
              </a:solidFill>
              <a:sym typeface="+mn-ea"/>
            </a:endParaRPr>
          </a:p>
          <a:p>
            <a:pPr lvl="0" algn="l">
              <a:buClrTx/>
              <a:buSzTx/>
              <a:buFontTx/>
            </a:pPr>
            <a:r>
              <a:rPr lang="en-US" altLang="zh-CN" b="1" dirty="0">
                <a:solidFill>
                  <a:schemeClr val="accent2"/>
                </a:solidFill>
                <a:sym typeface="+mn-ea"/>
              </a:rPr>
              <a:t>39.</a:t>
            </a:r>
            <a:r>
              <a:rPr lang="en-US" altLang="zh-CN" b="1" dirty="0">
                <a:solidFill>
                  <a:schemeClr val="accent2"/>
                </a:solidFill>
                <a:sym typeface="+mn-ea"/>
              </a:rPr>
              <a:t>是否对评审中要求修改和改进的部分进行了完善？是否有记录？</a:t>
            </a:r>
            <a:endParaRPr lang="en-US" altLang="zh-CN" b="1" dirty="0">
              <a:solidFill>
                <a:schemeClr val="accent2"/>
              </a:solidFill>
              <a:sym typeface="+mn-ea"/>
            </a:endParaRPr>
          </a:p>
        </p:txBody>
      </p:sp>
      <p:sp>
        <p:nvSpPr>
          <p:cNvPr id="2" name="文本框 1"/>
          <p:cNvSpPr txBox="1"/>
          <p:nvPr/>
        </p:nvSpPr>
        <p:spPr>
          <a:xfrm>
            <a:off x="7093585" y="4672965"/>
            <a:ext cx="4391025" cy="1198880"/>
          </a:xfrm>
          <a:prstGeom prst="rect">
            <a:avLst/>
          </a:prstGeom>
          <a:noFill/>
        </p:spPr>
        <p:txBody>
          <a:bodyPr wrap="square">
            <a:spAutoFit/>
          </a:bodyPr>
          <a:p>
            <a:pPr lvl="0" algn="l">
              <a:buClrTx/>
              <a:buSzTx/>
              <a:buFontTx/>
            </a:pPr>
            <a:r>
              <a:rPr lang="en-US" altLang="zh-CN" b="1" dirty="0">
                <a:solidFill>
                  <a:schemeClr val="accent2"/>
                </a:solidFill>
                <a:sym typeface="+mn-ea"/>
              </a:rPr>
              <a:t>38</a:t>
            </a:r>
            <a:r>
              <a:rPr lang="zh-CN" altLang="en-US" b="1" dirty="0">
                <a:solidFill>
                  <a:schemeClr val="accent2"/>
                </a:solidFill>
                <a:sym typeface="+mn-ea"/>
              </a:rPr>
              <a:t>自评：一般</a:t>
            </a:r>
            <a:endParaRPr lang="zh-CN" altLang="en-US" b="1" dirty="0">
              <a:solidFill>
                <a:schemeClr val="accent2"/>
              </a:solidFill>
              <a:sym typeface="+mn-ea"/>
            </a:endParaRPr>
          </a:p>
          <a:p>
            <a:pPr lvl="0" algn="l">
              <a:buClrTx/>
              <a:buSzTx/>
              <a:buFontTx/>
            </a:pPr>
            <a:r>
              <a:rPr lang="zh-CN" altLang="en-US" b="1" dirty="0">
                <a:solidFill>
                  <a:schemeClr val="accent2"/>
                </a:solidFill>
                <a:sym typeface="+mn-ea"/>
              </a:rPr>
              <a:t>有内部评审，有会议记录</a:t>
            </a:r>
            <a:endParaRPr lang="en-US" altLang="zh-CN" b="1" dirty="0">
              <a:solidFill>
                <a:schemeClr val="accent2"/>
              </a:solidFill>
              <a:sym typeface="+mn-ea"/>
            </a:endParaRPr>
          </a:p>
          <a:p>
            <a:pPr lvl="0" algn="l">
              <a:buClrTx/>
              <a:buSzTx/>
              <a:buFontTx/>
            </a:pPr>
            <a:r>
              <a:rPr lang="en-US" altLang="zh-CN" b="1" dirty="0">
                <a:solidFill>
                  <a:schemeClr val="accent2"/>
                </a:solidFill>
                <a:sym typeface="+mn-ea"/>
              </a:rPr>
              <a:t>39</a:t>
            </a:r>
            <a:r>
              <a:rPr lang="zh-CN" altLang="en-US" b="1" dirty="0">
                <a:solidFill>
                  <a:schemeClr val="accent2"/>
                </a:solidFill>
                <a:sym typeface="+mn-ea"/>
              </a:rPr>
              <a:t>自评：一般</a:t>
            </a:r>
            <a:endParaRPr lang="zh-CN" altLang="en-US" b="1" dirty="0">
              <a:solidFill>
                <a:schemeClr val="accent2"/>
              </a:solidFill>
              <a:sym typeface="+mn-ea"/>
            </a:endParaRPr>
          </a:p>
          <a:p>
            <a:pPr lvl="0" algn="l">
              <a:buClrTx/>
              <a:buSzTx/>
              <a:buFontTx/>
            </a:pPr>
            <a:r>
              <a:rPr lang="zh-CN" altLang="en-US" b="1" dirty="0">
                <a:solidFill>
                  <a:schemeClr val="accent2"/>
                </a:solidFill>
                <a:sym typeface="+mn-ea"/>
              </a:rPr>
              <a:t>进行完善，这只有各版本的版本历史。</a:t>
            </a:r>
            <a:endParaRPr lang="zh-CN" altLang="en-US" b="1" dirty="0">
              <a:solidFill>
                <a:schemeClr val="accent2"/>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9746" y="4752262"/>
            <a:ext cx="6096000" cy="923330"/>
          </a:xfrm>
          <a:prstGeom prst="rect">
            <a:avLst/>
          </a:prstGeom>
          <a:noFill/>
        </p:spPr>
        <p:txBody>
          <a:bodyPr wrap="square">
            <a:spAutoFit/>
          </a:bodyPr>
          <a:lstStyle/>
          <a:p>
            <a:r>
              <a:rPr lang="en-US" altLang="zh-CN" dirty="0">
                <a:hlinkClick r:id="rId1"/>
              </a:rPr>
              <a:t>Community-Group-</a:t>
            </a:r>
            <a:r>
              <a:rPr lang="en-US" altLang="zh-CN" dirty="0" err="1">
                <a:hlinkClick r:id="rId1"/>
              </a:rPr>
              <a:t>Purchase_Project</a:t>
            </a:r>
            <a:r>
              <a:rPr lang="en-US" altLang="zh-CN" dirty="0">
                <a:hlinkClick r:id="rId1"/>
              </a:rPr>
              <a:t>/[S4]</a:t>
            </a:r>
            <a:r>
              <a:rPr lang="zh-CN" altLang="en-US" dirty="0">
                <a:hlinkClick r:id="rId1"/>
              </a:rPr>
              <a:t>软件需求收尾</a:t>
            </a:r>
            <a:r>
              <a:rPr lang="en-US" altLang="zh-CN" dirty="0">
                <a:hlinkClick r:id="rId1"/>
              </a:rPr>
              <a:t>/SRS</a:t>
            </a:r>
            <a:r>
              <a:rPr lang="zh-CN" altLang="en-US" dirty="0">
                <a:hlinkClick r:id="rId1"/>
              </a:rPr>
              <a:t>文档 </a:t>
            </a:r>
            <a:r>
              <a:rPr lang="en-US" altLang="zh-CN" dirty="0">
                <a:hlinkClick r:id="rId1"/>
              </a:rPr>
              <a:t>at master · Community-Group-Purchase/Community-Group-</a:t>
            </a:r>
            <a:r>
              <a:rPr lang="en-US" altLang="zh-CN" dirty="0" err="1">
                <a:hlinkClick r:id="rId1"/>
              </a:rPr>
              <a:t>Purchase_Project</a:t>
            </a:r>
            <a:r>
              <a:rPr lang="en-US" altLang="zh-CN" dirty="0">
                <a:hlinkClick r:id="rId1"/>
              </a:rPr>
              <a:t> (github.com)</a:t>
            </a:r>
            <a:endParaRPr lang="zh-CN" altLang="en-US" dirty="0"/>
          </a:p>
        </p:txBody>
      </p:sp>
      <p:pic>
        <p:nvPicPr>
          <p:cNvPr id="15" name="图片 14"/>
          <p:cNvPicPr>
            <a:picLocks noChangeAspect="1"/>
          </p:cNvPicPr>
          <p:nvPr/>
        </p:nvPicPr>
        <p:blipFill>
          <a:blip r:embed="rId2"/>
          <a:stretch>
            <a:fillRect/>
          </a:stretch>
        </p:blipFill>
        <p:spPr>
          <a:xfrm>
            <a:off x="6096000" y="777628"/>
            <a:ext cx="5133333" cy="3952381"/>
          </a:xfrm>
          <a:prstGeom prst="rect">
            <a:avLst/>
          </a:prstGeom>
        </p:spPr>
      </p:pic>
      <p:sp>
        <p:nvSpPr>
          <p:cNvPr id="7" name="文本框 6"/>
          <p:cNvSpPr txBox="1"/>
          <p:nvPr/>
        </p:nvSpPr>
        <p:spPr>
          <a:xfrm>
            <a:off x="1146810" y="1299845"/>
            <a:ext cx="4771390" cy="645160"/>
          </a:xfrm>
          <a:prstGeom prst="rect">
            <a:avLst/>
          </a:prstGeom>
          <a:noFill/>
        </p:spPr>
        <p:txBody>
          <a:bodyPr wrap="square">
            <a:spAutoFit/>
          </a:bodyPr>
          <a:lstStyle/>
          <a:p>
            <a:r>
              <a:rPr lang="en-US" altLang="zh-CN" b="1" dirty="0">
                <a:solidFill>
                  <a:schemeClr val="accent2"/>
                </a:solidFill>
              </a:rPr>
              <a:t>40.</a:t>
            </a:r>
            <a:r>
              <a:rPr lang="zh-CN" altLang="en-US" b="1" dirty="0">
                <a:solidFill>
                  <a:schemeClr val="accent2"/>
                </a:solidFill>
              </a:rPr>
              <a:t>针对</a:t>
            </a:r>
            <a:r>
              <a:rPr lang="en-US" altLang="zh-CN" b="1" dirty="0">
                <a:solidFill>
                  <a:schemeClr val="accent2"/>
                </a:solidFill>
              </a:rPr>
              <a:t>SRS Baseline</a:t>
            </a:r>
            <a:r>
              <a:rPr lang="zh-CN" altLang="en-US" b="1" dirty="0">
                <a:solidFill>
                  <a:schemeClr val="accent2"/>
                </a:solidFill>
              </a:rPr>
              <a:t>，是否进行了正式的发布？是否定义了基准版本号？是否提交配置系统？</a:t>
            </a:r>
            <a:endParaRPr lang="zh-CN" altLang="en-US" b="1" dirty="0">
              <a:solidFill>
                <a:schemeClr val="accent2"/>
              </a:solidFill>
            </a:endParaRPr>
          </a:p>
        </p:txBody>
      </p:sp>
      <p:pic>
        <p:nvPicPr>
          <p:cNvPr id="5" name="图片 4"/>
          <p:cNvPicPr>
            <a:picLocks noChangeAspect="1"/>
          </p:cNvPicPr>
          <p:nvPr/>
        </p:nvPicPr>
        <p:blipFill>
          <a:blip r:embed="rId3"/>
          <a:stretch>
            <a:fillRect/>
          </a:stretch>
        </p:blipFill>
        <p:spPr>
          <a:xfrm>
            <a:off x="962667" y="2955420"/>
            <a:ext cx="5139798" cy="1622825"/>
          </a:xfrm>
          <a:prstGeom prst="rect">
            <a:avLst/>
          </a:prstGeom>
        </p:spPr>
      </p:pic>
      <p:sp>
        <p:nvSpPr>
          <p:cNvPr id="2" name="文本框 1"/>
          <p:cNvSpPr txBox="1"/>
          <p:nvPr/>
        </p:nvSpPr>
        <p:spPr>
          <a:xfrm>
            <a:off x="1146810" y="2136140"/>
            <a:ext cx="4771390" cy="1198880"/>
          </a:xfrm>
          <a:prstGeom prst="rect">
            <a:avLst/>
          </a:prstGeom>
          <a:noFill/>
        </p:spPr>
        <p:txBody>
          <a:bodyPr wrap="square">
            <a:spAutoFit/>
          </a:bodyPr>
          <a:p>
            <a:r>
              <a:rPr lang="en-US" altLang="zh-CN" b="1" dirty="0">
                <a:solidFill>
                  <a:schemeClr val="accent2"/>
                </a:solidFill>
              </a:rPr>
              <a:t>40</a:t>
            </a:r>
            <a:r>
              <a:rPr lang="zh-CN" altLang="en-US" b="1" dirty="0">
                <a:solidFill>
                  <a:schemeClr val="accent2"/>
                </a:solidFill>
              </a:rPr>
              <a:t>自评：一般</a:t>
            </a:r>
            <a:endParaRPr lang="zh-CN" altLang="en-US" b="1" dirty="0">
              <a:solidFill>
                <a:schemeClr val="accent2"/>
              </a:solidFill>
            </a:endParaRPr>
          </a:p>
          <a:p>
            <a:r>
              <a:rPr lang="zh-CN" b="1" dirty="0">
                <a:solidFill>
                  <a:schemeClr val="accent2"/>
                </a:solidFill>
              </a:rPr>
              <a:t>发布的时候，晚于我们预设的基线。</a:t>
            </a:r>
            <a:endParaRPr lang="zh-CN" b="1" dirty="0">
              <a:solidFill>
                <a:schemeClr val="accent2"/>
              </a:solidFill>
            </a:endParaRPr>
          </a:p>
          <a:p>
            <a:r>
              <a:rPr lang="zh-CN" b="1" dirty="0">
                <a:solidFill>
                  <a:schemeClr val="accent2"/>
                </a:solidFill>
              </a:rPr>
              <a:t>基准版本号为</a:t>
            </a:r>
            <a:r>
              <a:rPr lang="en-US" altLang="zh-CN" b="1" dirty="0">
                <a:solidFill>
                  <a:schemeClr val="accent2"/>
                </a:solidFill>
              </a:rPr>
              <a:t>1.1.1</a:t>
            </a:r>
            <a:endParaRPr lang="en-US" altLang="zh-CN" b="1" dirty="0">
              <a:solidFill>
                <a:schemeClr val="accent2"/>
              </a:solidFill>
            </a:endParaRPr>
          </a:p>
          <a:p>
            <a:endParaRPr lang="zh-CN" altLang="en-US"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endParaRPr lang="zh-CN" altLang="en-US" spc="300" dirty="0">
              <a:solidFill>
                <a:srgbClr val="2C3998"/>
              </a:solidFill>
              <a:latin typeface="字魂5号-无外润黑体" panose="00000500000000000000" pitchFamily="2" charset="-122"/>
              <a:ea typeface="字魂5号-无外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tags/tag1.xml><?xml version="1.0" encoding="utf-8"?>
<p:tagLst xmlns:p="http://schemas.openxmlformats.org/presentationml/2006/main">
  <p:tag name="KSO_WM_UNIT_PLACING_PICTURE_USER_VIEWPORT" val="{&quot;height&quot;:9132,&quot;width&quot;:20376}"/>
</p:tagLst>
</file>

<file path=ppt/tags/tag2.xml><?xml version="1.0" encoding="utf-8"?>
<p:tagLst xmlns:p="http://schemas.openxmlformats.org/presentationml/2006/main">
  <p:tag name="KSO_WM_UNIT_TABLE_BEAUTIFY" val="smartTable{a94b39dc-306f-46b5-9f67-768de8c80995}"/>
  <p:tag name="TABLE_ENDDRAG_ORIGIN_RECT" val="667*197"/>
  <p:tag name="TABLE_ENDDRAG_RECT" val="147*147*667*197"/>
</p:tagLst>
</file>

<file path=ppt/tags/tag3.xml><?xml version="1.0" encoding="utf-8"?>
<p:tagLst xmlns:p="http://schemas.openxmlformats.org/presentationml/2006/main">
  <p:tag name="KSO_WM_UNIT_TABLE_BEAUTIFY" val="smartTable{a825e2f4-797c-42fb-81a4-844e51e77a34}"/>
  <p:tag name="TABLE_ENDDRAG_ORIGIN_RECT" val="686*70"/>
  <p:tag name="TABLE_ENDDRAG_RECT" val="137*396*686*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18717</Words>
  <Application>WPS 演示</Application>
  <PresentationFormat>宽屏</PresentationFormat>
  <Paragraphs>1589</Paragraphs>
  <Slides>141</Slides>
  <Notes>130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9</vt:i4>
      </vt:variant>
      <vt:variant>
        <vt:lpstr>幻灯片标题</vt:lpstr>
      </vt:variant>
      <vt:variant>
        <vt:i4>141</vt:i4>
      </vt:variant>
    </vt:vector>
  </HeadingPairs>
  <TitlesOfParts>
    <vt:vector size="165" baseType="lpstr">
      <vt:lpstr>Arial</vt:lpstr>
      <vt:lpstr>宋体</vt:lpstr>
      <vt:lpstr>Wingdings</vt:lpstr>
      <vt:lpstr>字魂59号-创粗黑</vt:lpstr>
      <vt:lpstr>微软雅黑</vt:lpstr>
      <vt:lpstr>等线</vt:lpstr>
      <vt:lpstr>字魂5号-无外润黑体</vt:lpstr>
      <vt:lpstr>黑体</vt:lpstr>
      <vt:lpstr>Arial Unicode MS</vt:lpstr>
      <vt:lpstr>Times New Roman</vt:lpstr>
      <vt:lpstr>Tahoma</vt:lpstr>
      <vt:lpstr>等线 Light</vt:lpstr>
      <vt:lpstr>Calibri</vt:lpstr>
      <vt:lpstr>Office 主题​​</vt:lpstr>
      <vt:lpstr>1_Office 主题​​</vt:lpstr>
      <vt:lpstr>Word.Document.12</vt:lpstr>
      <vt:lpstr>Word.Document.12</vt:lpstr>
      <vt:lpstr>Word.Document.12</vt:lpstr>
      <vt:lpstr>Word.Document.12</vt:lpstr>
      <vt:lpstr>Word.Document.12</vt:lpstr>
      <vt:lpstr>Word.Document.12</vt:lpstr>
      <vt:lpstr>Visio.Drawing.15</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A</cp:lastModifiedBy>
  <cp:revision>228</cp:revision>
  <dcterms:created xsi:type="dcterms:W3CDTF">2021-04-10T01:50:00Z</dcterms:created>
  <dcterms:modified xsi:type="dcterms:W3CDTF">2021-06-30T21:47:00Z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